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4"/>
  </p:notesMasterIdLst>
  <p:sldIdLst>
    <p:sldId id="268" r:id="rId2"/>
    <p:sldId id="257" r:id="rId3"/>
    <p:sldId id="258" r:id="rId4"/>
    <p:sldId id="341" r:id="rId5"/>
    <p:sldId id="344" r:id="rId6"/>
    <p:sldId id="275" r:id="rId7"/>
    <p:sldId id="336" r:id="rId8"/>
    <p:sldId id="276" r:id="rId9"/>
    <p:sldId id="280" r:id="rId10"/>
    <p:sldId id="322" r:id="rId11"/>
    <p:sldId id="300" r:id="rId12"/>
    <p:sldId id="320" r:id="rId13"/>
    <p:sldId id="302" r:id="rId14"/>
    <p:sldId id="303" r:id="rId15"/>
    <p:sldId id="304" r:id="rId16"/>
    <p:sldId id="305" r:id="rId17"/>
    <p:sldId id="306" r:id="rId18"/>
    <p:sldId id="307" r:id="rId19"/>
    <p:sldId id="328" r:id="rId20"/>
    <p:sldId id="309" r:id="rId21"/>
    <p:sldId id="311" r:id="rId22"/>
    <p:sldId id="312" r:id="rId23"/>
    <p:sldId id="313" r:id="rId24"/>
    <p:sldId id="314" r:id="rId25"/>
    <p:sldId id="315" r:id="rId26"/>
    <p:sldId id="316" r:id="rId27"/>
    <p:sldId id="324" r:id="rId28"/>
    <p:sldId id="281" r:id="rId29"/>
    <p:sldId id="329" r:id="rId30"/>
    <p:sldId id="330" r:id="rId31"/>
    <p:sldId id="332" r:id="rId32"/>
    <p:sldId id="333" r:id="rId33"/>
    <p:sldId id="334" r:id="rId34"/>
    <p:sldId id="335" r:id="rId35"/>
    <p:sldId id="346" r:id="rId36"/>
    <p:sldId id="285" r:id="rId37"/>
    <p:sldId id="347" r:id="rId38"/>
    <p:sldId id="286" r:id="rId39"/>
    <p:sldId id="337" r:id="rId40"/>
    <p:sldId id="325" r:id="rId41"/>
    <p:sldId id="338" r:id="rId42"/>
    <p:sldId id="287" r:id="rId43"/>
    <p:sldId id="339" r:id="rId44"/>
    <p:sldId id="340" r:id="rId45"/>
    <p:sldId id="288" r:id="rId46"/>
    <p:sldId id="293" r:id="rId47"/>
    <p:sldId id="342" r:id="rId48"/>
    <p:sldId id="292" r:id="rId49"/>
    <p:sldId id="343" r:id="rId50"/>
    <p:sldId id="317" r:id="rId51"/>
    <p:sldId id="294" r:id="rId52"/>
    <p:sldId id="269" r:id="rId5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2" autoAdjust="0"/>
    <p:restoredTop sz="88383" autoAdjust="0"/>
  </p:normalViewPr>
  <p:slideViewPr>
    <p:cSldViewPr>
      <p:cViewPr>
        <p:scale>
          <a:sx n="110" d="100"/>
          <a:sy n="110" d="100"/>
        </p:scale>
        <p:origin x="-1752" y="-528"/>
      </p:cViewPr>
      <p:guideLst>
        <p:guide orient="horz" pos="1620"/>
        <p:guide pos="2880"/>
      </p:guideLst>
    </p:cSldViewPr>
  </p:slideViewPr>
  <p:outlineViewPr>
    <p:cViewPr>
      <p:scale>
        <a:sx n="33" d="100"/>
        <a:sy n="33" d="100"/>
      </p:scale>
      <p:origin x="0" y="86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7E31F3-9DFD-4ADB-9D0D-B34B4AAE8340}" type="datetimeFigureOut">
              <a:rPr lang="en-US" smtClean="0"/>
              <a:t>1/5/2016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1D4B9D-A52C-4B12-A383-D20CA3AECD61}" type="slidenum">
              <a:rPr lang="en-US" smtClean="0"/>
              <a:t>‹#›</a:t>
            </a:fld>
            <a:endParaRPr lang="en-US"/>
          </a:p>
        </p:txBody>
      </p:sp>
    </p:spTree>
    <p:extLst>
      <p:ext uri="{BB962C8B-B14F-4D97-AF65-F5344CB8AC3E}">
        <p14:creationId xmlns:p14="http://schemas.microsoft.com/office/powerpoint/2010/main" val="327962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Optymalizacja predykcji na poziomie pojedynczego</a:t>
            </a:r>
            <a:r>
              <a:rPr lang="pl-PL" baseline="0" dirty="0" smtClean="0"/>
              <a:t> węzła</a:t>
            </a:r>
          </a:p>
          <a:p>
            <a:pPr marL="0" marR="0" indent="0" algn="l" defTabSz="914400" rtl="0" eaLnBrk="1" fontAlgn="auto" latinLnBrk="0" hangingPunct="1">
              <a:lnSpc>
                <a:spcPct val="100000"/>
              </a:lnSpc>
              <a:spcBef>
                <a:spcPts val="0"/>
              </a:spcBef>
              <a:spcAft>
                <a:spcPts val="0"/>
              </a:spcAft>
              <a:buClrTx/>
              <a:buSzTx/>
              <a:buFontTx/>
              <a:buNone/>
              <a:tabLst/>
              <a:defRPr/>
            </a:pPr>
            <a:r>
              <a:rPr lang="pl-PL" dirty="0" smtClean="0"/>
              <a:t>Reguły przez SELECT + Prediction Join</a:t>
            </a:r>
            <a:endParaRPr lang="en-US" dirty="0" smtClean="0"/>
          </a:p>
          <a:p>
            <a:endParaRPr lang="en-US" dirty="0"/>
          </a:p>
        </p:txBody>
      </p:sp>
      <p:sp>
        <p:nvSpPr>
          <p:cNvPr id="4" name="Slide Number Placeholder 3"/>
          <p:cNvSpPr>
            <a:spLocks noGrp="1"/>
          </p:cNvSpPr>
          <p:nvPr>
            <p:ph type="sldNum" sz="quarter" idx="10"/>
          </p:nvPr>
        </p:nvSpPr>
        <p:spPr/>
        <p:txBody>
          <a:bodyPr/>
          <a:lstStyle/>
          <a:p>
            <a:fld id="{9C1D4B9D-A52C-4B12-A383-D20CA3AECD61}" type="slidenum">
              <a:rPr lang="en-US" smtClean="0"/>
              <a:t>9</a:t>
            </a:fld>
            <a:endParaRPr lang="en-US" dirty="0"/>
          </a:p>
        </p:txBody>
      </p:sp>
    </p:spTree>
    <p:extLst>
      <p:ext uri="{BB962C8B-B14F-4D97-AF65-F5344CB8AC3E}">
        <p14:creationId xmlns:p14="http://schemas.microsoft.com/office/powerpoint/2010/main" val="335456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Optymalizacja predykcji na poziomie pojedynczego</a:t>
            </a:r>
            <a:r>
              <a:rPr lang="pl-PL" baseline="0" dirty="0" smtClean="0"/>
              <a:t> węzła</a:t>
            </a:r>
          </a:p>
          <a:p>
            <a:pPr marL="0" marR="0" indent="0" algn="l" defTabSz="914400" rtl="0" eaLnBrk="1" fontAlgn="auto" latinLnBrk="0" hangingPunct="1">
              <a:lnSpc>
                <a:spcPct val="100000"/>
              </a:lnSpc>
              <a:spcBef>
                <a:spcPts val="0"/>
              </a:spcBef>
              <a:spcAft>
                <a:spcPts val="0"/>
              </a:spcAft>
              <a:buClrTx/>
              <a:buSzTx/>
              <a:buFontTx/>
              <a:buNone/>
              <a:tabLst/>
              <a:defRPr/>
            </a:pPr>
            <a:r>
              <a:rPr lang="pl-PL" dirty="0" smtClean="0"/>
              <a:t>Reguły przez SELECT + Prediction Join</a:t>
            </a:r>
            <a:endParaRPr lang="en-US" dirty="0" smtClean="0"/>
          </a:p>
          <a:p>
            <a:endParaRPr lang="en-US" dirty="0"/>
          </a:p>
        </p:txBody>
      </p:sp>
      <p:sp>
        <p:nvSpPr>
          <p:cNvPr id="4" name="Slide Number Placeholder 3"/>
          <p:cNvSpPr>
            <a:spLocks noGrp="1"/>
          </p:cNvSpPr>
          <p:nvPr>
            <p:ph type="sldNum" sz="quarter" idx="10"/>
          </p:nvPr>
        </p:nvSpPr>
        <p:spPr/>
        <p:txBody>
          <a:bodyPr/>
          <a:lstStyle/>
          <a:p>
            <a:fld id="{9C1D4B9D-A52C-4B12-A383-D20CA3AECD61}" type="slidenum">
              <a:rPr lang="en-US" smtClean="0"/>
              <a:t>10</a:t>
            </a:fld>
            <a:endParaRPr lang="en-US"/>
          </a:p>
        </p:txBody>
      </p:sp>
    </p:spTree>
    <p:extLst>
      <p:ext uri="{BB962C8B-B14F-4D97-AF65-F5344CB8AC3E}">
        <p14:creationId xmlns:p14="http://schemas.microsoft.com/office/powerpoint/2010/main" val="3354565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1D4B9D-A52C-4B12-A383-D20CA3AECD61}" type="slidenum">
              <a:rPr lang="en-US" smtClean="0"/>
              <a:t>13</a:t>
            </a:fld>
            <a:endParaRPr lang="en-US"/>
          </a:p>
        </p:txBody>
      </p:sp>
    </p:spTree>
    <p:extLst>
      <p:ext uri="{BB962C8B-B14F-4D97-AF65-F5344CB8AC3E}">
        <p14:creationId xmlns:p14="http://schemas.microsoft.com/office/powerpoint/2010/main" val="2396500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1D4B9D-A52C-4B12-A383-D20CA3AECD61}" type="slidenum">
              <a:rPr lang="en-US" smtClean="0"/>
              <a:t>40</a:t>
            </a:fld>
            <a:endParaRPr lang="en-US"/>
          </a:p>
        </p:txBody>
      </p:sp>
    </p:spTree>
    <p:extLst>
      <p:ext uri="{BB962C8B-B14F-4D97-AF65-F5344CB8AC3E}">
        <p14:creationId xmlns:p14="http://schemas.microsoft.com/office/powerpoint/2010/main" val="3789865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pl-PL" altLang="pl-PL" dirty="0" smtClean="0"/>
              <a:t>The</a:t>
            </a:r>
            <a:r>
              <a:rPr lang="en-US" altLang="pl-PL" dirty="0" smtClean="0"/>
              <a:t> purpose of CNN </a:t>
            </a:r>
            <a:r>
              <a:rPr lang="pl-PL" altLang="pl-PL" dirty="0" smtClean="0"/>
              <a:t>(Condensed Nearest Neighbor)</a:t>
            </a:r>
            <a:r>
              <a:rPr lang="en-US" altLang="pl-PL" dirty="0" smtClean="0"/>
              <a:t> is to reject these instances, which do not bring any additional information into the classification process. The algorithm starts with only one randomly chosen instance from the original dataset T. And this instance is added to the new dataset P.</a:t>
            </a:r>
          </a:p>
          <a:p>
            <a:pPr eaLnBrk="1" hangingPunct="1"/>
            <a:r>
              <a:rPr lang="en-US" altLang="pl-PL" dirty="0" smtClean="0"/>
              <a:t>Then each remaining instance from T is classified with the k-NN algorithm, using </a:t>
            </a:r>
            <a:br>
              <a:rPr lang="en-US" altLang="pl-PL" dirty="0" smtClean="0"/>
            </a:br>
            <a:r>
              <a:rPr lang="en-US" altLang="pl-PL" dirty="0" smtClean="0"/>
              <a:t>the k nearest neighbors from the dataset P. Only if the classification is wrong - the instance </a:t>
            </a:r>
            <a:r>
              <a:rPr lang="pl-PL" altLang="pl-PL" dirty="0" smtClean="0"/>
              <a:t>is added to P</a:t>
            </a:r>
            <a:r>
              <a:rPr lang="en-US" altLang="pl-PL" dirty="0" smtClean="0"/>
              <a:t>.</a:t>
            </a:r>
            <a:endParaRPr lang="pl-PL" altLang="pl-PL" dirty="0" smtClean="0"/>
          </a:p>
          <a:p>
            <a:pPr eaLnBrk="1" hangingPunct="1"/>
            <a:endParaRPr lang="pl-PL" altLang="pl-PL" dirty="0" smtClean="0"/>
          </a:p>
        </p:txBody>
      </p:sp>
      <p:sp>
        <p:nvSpPr>
          <p:cNvPr id="4" name="Slide Number Placeholder 3"/>
          <p:cNvSpPr>
            <a:spLocks noGrp="1"/>
          </p:cNvSpPr>
          <p:nvPr>
            <p:ph type="sldNum" sz="quarter" idx="5"/>
          </p:nvPr>
        </p:nvSpPr>
        <p:spPr/>
        <p:txBody>
          <a:bodyPr/>
          <a:lstStyle/>
          <a:p>
            <a:pPr>
              <a:defRPr/>
            </a:pPr>
            <a:fld id="{D9429235-E8B0-4F35-8721-1F2912D4FC08}" type="slidenum">
              <a:rPr lang="pl-PL" smtClean="0"/>
              <a:pPr>
                <a:defRPr/>
              </a:pPr>
              <a:t>50</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314451"/>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3714750"/>
            <a:ext cx="9147765" cy="1434066"/>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44BAD3D-68BB-482A-8013-9C7D2033BA8F}" type="datetimeFigureOut">
              <a:rPr lang="en-US" smtClean="0"/>
              <a:t>1/5/2016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724B1C7-BCE3-413D-91CA-4F3E959FDD3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10997"/>
            <a:ext cx="8229600" cy="3289553"/>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44BAD3D-68BB-482A-8013-9C7D2033BA8F}" type="datetimeFigureOut">
              <a:rPr lang="en-US" smtClean="0"/>
              <a:t>1/5/2016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724B1C7-BCE3-413D-91CA-4F3E959FDD3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05980"/>
            <a:ext cx="1777470" cy="419457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81"/>
            <a:ext cx="6324600" cy="419457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44BAD3D-68BB-482A-8013-9C7D2033BA8F}" type="datetimeFigureOut">
              <a:rPr lang="en-US" smtClean="0"/>
              <a:t>1/5/2016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724B1C7-BCE3-413D-91CA-4F3E959FDD3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44BAD3D-68BB-482A-8013-9C7D2033BA8F}" type="datetimeFigureOut">
              <a:rPr lang="en-US" smtClean="0"/>
              <a:t>1/5/2016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724B1C7-BCE3-413D-91CA-4F3E959FDD30}"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44BAD3D-68BB-482A-8013-9C7D2033BA8F}" type="datetimeFigureOut">
              <a:rPr lang="en-US" smtClean="0"/>
              <a:t>1/5/2016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724B1C7-BCE3-413D-91CA-4F3E959FDD30}" type="slidenum">
              <a:rPr lang="en-US" smtClean="0"/>
              <a:t>‹#›</a:t>
            </a:fld>
            <a:endParaRPr lang="en-US"/>
          </a:p>
        </p:txBody>
      </p:sp>
      <p:sp>
        <p:nvSpPr>
          <p:cNvPr id="7" name="Chevron 6"/>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44BAD3D-68BB-482A-8013-9C7D2033BA8F}" type="datetimeFigureOut">
              <a:rPr lang="en-US" smtClean="0"/>
              <a:t>1/5/2016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724B1C7-BCE3-413D-91CA-4F3E959FDD30}"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083221"/>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083221"/>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44BAD3D-68BB-482A-8013-9C7D2033BA8F}" type="datetimeFigureOut">
              <a:rPr lang="en-US" smtClean="0"/>
              <a:t>1/5/2016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724B1C7-BCE3-413D-91CA-4F3E959FDD3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44BAD3D-68BB-482A-8013-9C7D2033BA8F}" type="datetimeFigureOut">
              <a:rPr lang="en-US" smtClean="0"/>
              <a:t>1/5/2016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724B1C7-BCE3-413D-91CA-4F3E959FDD30}"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44BAD3D-68BB-482A-8013-9C7D2033BA8F}" type="datetimeFigureOut">
              <a:rPr lang="en-US" smtClean="0"/>
              <a:t>1/5/2016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724B1C7-BCE3-413D-91CA-4F3E959FDD3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4805958"/>
            <a:ext cx="1920240" cy="274320"/>
          </a:xfrm>
        </p:spPr>
        <p:txBody>
          <a:bodyPr/>
          <a:lstStyle>
            <a:extLst/>
          </a:lstStyle>
          <a:p>
            <a:fld id="{144BAD3D-68BB-482A-8013-9C7D2033BA8F}" type="datetimeFigureOut">
              <a:rPr lang="en-US" smtClean="0"/>
              <a:t>1/5/2016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724B1C7-BCE3-413D-91CA-4F3E959FDD3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4082552"/>
            <a:ext cx="7162800" cy="486174"/>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44BAD3D-68BB-482A-8013-9C7D2033BA8F}" type="datetimeFigureOut">
              <a:rPr lang="en-US" smtClean="0"/>
              <a:t>1/5/2016</a:t>
            </a:fld>
            <a:endParaRPr lang="en-US"/>
          </a:p>
        </p:txBody>
      </p:sp>
      <p:sp>
        <p:nvSpPr>
          <p:cNvPr id="6" name="Footer Placeholder 5"/>
          <p:cNvSpPr>
            <a:spLocks noGrp="1"/>
          </p:cNvSpPr>
          <p:nvPr>
            <p:ph type="ftr" sz="quarter" idx="11"/>
          </p:nvPr>
        </p:nvSpPr>
        <p:spPr>
          <a:xfrm>
            <a:off x="4380073" y="4805958"/>
            <a:ext cx="2350681" cy="273844"/>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724B1C7-BCE3-413D-91CA-4F3E959FDD30}" type="slidenum">
              <a:rPr lang="en-US" smtClean="0"/>
              <a:t>‹#›</a:t>
            </a:fld>
            <a:endParaRPr lang="en-US"/>
          </a:p>
        </p:txBody>
      </p:sp>
      <p:sp>
        <p:nvSpPr>
          <p:cNvPr id="2" name="Title 1"/>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4343440"/>
            <a:ext cx="3402314" cy="810651"/>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4343440"/>
            <a:ext cx="3402314" cy="810651"/>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110997"/>
            <a:ext cx="8229600" cy="3394472"/>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1000">
                <a:solidFill>
                  <a:schemeClr val="tx1"/>
                </a:solidFill>
              </a:defRPr>
            </a:lvl1pPr>
            <a:extLst/>
          </a:lstStyle>
          <a:p>
            <a:fld id="{144BAD3D-68BB-482A-8013-9C7D2033BA8F}" type="datetimeFigureOut">
              <a:rPr lang="en-US" smtClean="0"/>
              <a:t>1/5/2016</a:t>
            </a:fld>
            <a:endParaRPr lang="en-US"/>
          </a:p>
        </p:txBody>
      </p:sp>
      <p:sp>
        <p:nvSpPr>
          <p:cNvPr id="22" name="Footer Placeholder 21"/>
          <p:cNvSpPr>
            <a:spLocks noGrp="1"/>
          </p:cNvSpPr>
          <p:nvPr>
            <p:ph type="ftr" sz="quarter" idx="3"/>
          </p:nvPr>
        </p:nvSpPr>
        <p:spPr>
          <a:xfrm>
            <a:off x="4380073" y="4805958"/>
            <a:ext cx="2350681" cy="273844"/>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4805958"/>
            <a:ext cx="365760" cy="273844"/>
          </a:xfrm>
          <a:prstGeom prst="rect">
            <a:avLst/>
          </a:prstGeom>
        </p:spPr>
        <p:txBody>
          <a:bodyPr vert="horz" anchor="b"/>
          <a:lstStyle>
            <a:lvl1pPr algn="r" eaLnBrk="1" latinLnBrk="0" hangingPunct="1">
              <a:defRPr kumimoji="0" sz="1000" b="0">
                <a:solidFill>
                  <a:schemeClr val="tx1"/>
                </a:solidFill>
              </a:defRPr>
            </a:lvl1pPr>
            <a:extLst/>
          </a:lstStyle>
          <a:p>
            <a:fld id="{5724B1C7-BCE3-413D-91CA-4F3E959FDD3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kordos.com/pdf/2011_HAIS_Tree_Kordos_Blachnik.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oleObject" Target="../embeddings/oleObject1.bin"/><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5.wmf"/><Relationship Id="rId5" Type="http://schemas.openxmlformats.org/officeDocument/2006/relationships/oleObject" Target="../embeddings/oleObject2.bin"/><Relationship Id="rId4" Type="http://schemas.openxmlformats.org/officeDocument/2006/relationships/image" Target="../media/image24.wmf"/></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hyperlink" Target="http://kordos.com/pdf/2004_ControlAndCybernetics_MLP_Error_Surface_Kordos_Duch.pdf" TargetMode="External"/><Relationship Id="rId5" Type="http://schemas.openxmlformats.org/officeDocument/2006/relationships/image" Target="../media/image33.png"/><Relationship Id="rId4" Type="http://schemas.openxmlformats.org/officeDocument/2006/relationships/image" Target="../media/image32.wmf"/></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kordos.com/pdf/2012_HAIS_Neural_Networks_and_Decision_Trees_Kordos.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4.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7.png"/><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4.png"/><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kordos.com/pdf/2014_ICAISC_Instance_Selection_Blachnik_Kordos.pdf" TargetMode="External"/><Relationship Id="rId4" Type="http://schemas.openxmlformats.org/officeDocument/2006/relationships/image" Target="../media/image60.png"/></Relationships>
</file>

<file path=ppt/slides/_rels/slide5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kordos.com/pw"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kordos.com/pdf/2010_ICAISC_kNN_Kordos_Blachnik.pdf" TargetMode="Externa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3773" y="209550"/>
            <a:ext cx="7409228" cy="2476500"/>
          </a:xfrm>
        </p:spPr>
        <p:txBody>
          <a:bodyPr>
            <a:normAutofit fontScale="90000"/>
          </a:bodyPr>
          <a:lstStyle/>
          <a:p>
            <a:r>
              <a:rPr lang="pl-PL" sz="3800" b="1" dirty="0"/>
              <a:t>Inteligentne oprogramowanie </a:t>
            </a:r>
            <a:br>
              <a:rPr lang="pl-PL" sz="3800" b="1" dirty="0"/>
            </a:br>
            <a:r>
              <a:rPr lang="pl-PL" sz="3800" b="1" dirty="0"/>
              <a:t>z wykorzystaniem </a:t>
            </a:r>
            <a:r>
              <a:rPr lang="pl-PL" sz="3800" b="1" dirty="0" smtClean="0"/>
              <a:t/>
            </a:r>
            <a:br>
              <a:rPr lang="pl-PL" sz="3800" b="1" dirty="0" smtClean="0"/>
            </a:br>
            <a:r>
              <a:rPr lang="pl-PL" sz="3800" b="1" dirty="0" smtClean="0"/>
              <a:t>SQL </a:t>
            </a:r>
            <a:r>
              <a:rPr lang="pl-PL" sz="3800" b="1" dirty="0"/>
              <a:t>Server Data Mining</a:t>
            </a:r>
            <a:r>
              <a:rPr lang="en-US" dirty="0"/>
              <a:t/>
            </a:r>
            <a:br>
              <a:rPr lang="en-US" dirty="0"/>
            </a:br>
            <a:endParaRPr lang="en-US" dirty="0"/>
          </a:p>
        </p:txBody>
      </p:sp>
      <p:sp>
        <p:nvSpPr>
          <p:cNvPr id="5" name="Subtitle 2"/>
          <p:cNvSpPr txBox="1">
            <a:spLocks/>
          </p:cNvSpPr>
          <p:nvPr/>
        </p:nvSpPr>
        <p:spPr>
          <a:xfrm>
            <a:off x="304800" y="4400550"/>
            <a:ext cx="2666997" cy="533400"/>
          </a:xfrm>
          <a:prstGeom prst="rect">
            <a:avLst/>
          </a:prstGeom>
        </p:spPr>
        <p:txBody>
          <a:bodyPr vert="horz" lIns="45720" rIns="45720">
            <a:normAutofit fontScale="85000" lnSpcReduction="20000"/>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l"/>
            <a:r>
              <a:rPr lang="pl-PL" sz="2200" b="1" dirty="0" smtClean="0">
                <a:solidFill>
                  <a:schemeClr val="bg1"/>
                </a:solidFill>
              </a:rPr>
              <a:t>Mirosław  Kordos </a:t>
            </a:r>
          </a:p>
          <a:p>
            <a:pPr algn="l"/>
            <a:r>
              <a:rPr lang="pl-PL" sz="1400" b="1" dirty="0" smtClean="0">
                <a:solidFill>
                  <a:schemeClr val="bg1"/>
                </a:solidFill>
              </a:rPr>
              <a:t>styczeń  2015</a:t>
            </a:r>
            <a:endParaRPr lang="en-US" sz="1400" b="1" dirty="0">
              <a:solidFill>
                <a:schemeClr val="bg1"/>
              </a:solidFill>
            </a:endParaRPr>
          </a:p>
        </p:txBody>
      </p:sp>
    </p:spTree>
    <p:extLst>
      <p:ext uri="{BB962C8B-B14F-4D97-AF65-F5344CB8AC3E}">
        <p14:creationId xmlns:p14="http://schemas.microsoft.com/office/powerpoint/2010/main" val="927805223"/>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755727"/>
            <a:ext cx="2895600" cy="400110"/>
          </a:xfrm>
          <a:prstGeom prst="rect">
            <a:avLst/>
          </a:prstGeom>
        </p:spPr>
        <p:txBody>
          <a:bodyPr wrap="square">
            <a:spAutoFit/>
          </a:bodyPr>
          <a:lstStyle/>
          <a:p>
            <a:r>
              <a:rPr lang="pl-PL" sz="1000" b="1" dirty="0">
                <a:solidFill>
                  <a:schemeClr val="bg1"/>
                </a:solidFill>
              </a:rPr>
              <a:t>Inteligentne oprogramowanie </a:t>
            </a:r>
            <a:br>
              <a:rPr lang="pl-PL" sz="1000" b="1" dirty="0">
                <a:solidFill>
                  <a:schemeClr val="bg1"/>
                </a:solidFill>
              </a:rPr>
            </a:br>
            <a:r>
              <a:rPr lang="pl-PL" sz="1000" b="1" dirty="0">
                <a:solidFill>
                  <a:schemeClr val="bg1"/>
                </a:solidFill>
              </a:rPr>
              <a:t>z wykorzystaniem </a:t>
            </a:r>
            <a:r>
              <a:rPr lang="pl-PL" sz="1000" b="1" dirty="0" smtClean="0">
                <a:solidFill>
                  <a:schemeClr val="bg1"/>
                </a:solidFill>
              </a:rPr>
              <a:t>SQL </a:t>
            </a:r>
            <a:r>
              <a:rPr lang="pl-PL" sz="1000" b="1" dirty="0">
                <a:solidFill>
                  <a:schemeClr val="bg1"/>
                </a:solidFill>
              </a:rPr>
              <a:t>Server Data Mining</a:t>
            </a:r>
            <a:endParaRPr lang="en-US" sz="1000" dirty="0">
              <a:solidFill>
                <a:schemeClr val="bg1"/>
              </a:solidFill>
            </a:endParaRPr>
          </a:p>
        </p:txBody>
      </p:sp>
      <p:sp>
        <p:nvSpPr>
          <p:cNvPr id="7" name="Rectangle 6"/>
          <p:cNvSpPr/>
          <p:nvPr/>
        </p:nvSpPr>
        <p:spPr>
          <a:xfrm>
            <a:off x="17253" y="4520252"/>
            <a:ext cx="1143000" cy="323165"/>
          </a:xfrm>
          <a:prstGeom prst="rect">
            <a:avLst/>
          </a:prstGeom>
        </p:spPr>
        <p:txBody>
          <a:bodyPr wrap="square">
            <a:spAutoFit/>
          </a:bodyPr>
          <a:lstStyle/>
          <a:p>
            <a:r>
              <a:rPr lang="pl-PL" sz="700" b="1" dirty="0"/>
              <a:t>s</a:t>
            </a:r>
            <a:r>
              <a:rPr lang="pl-PL" sz="700" b="1" dirty="0" smtClean="0"/>
              <a:t>tyczeń 2015</a:t>
            </a:r>
          </a:p>
          <a:p>
            <a:r>
              <a:rPr lang="pl-PL" sz="800" b="1" dirty="0" smtClean="0"/>
              <a:t>Mirosław Kordos</a:t>
            </a:r>
            <a:endParaRPr lang="en-US" sz="800" dirty="0"/>
          </a:p>
        </p:txBody>
      </p:sp>
      <p:sp>
        <p:nvSpPr>
          <p:cNvPr id="9" name="Title 2"/>
          <p:cNvSpPr txBox="1">
            <a:spLocks/>
          </p:cNvSpPr>
          <p:nvPr/>
        </p:nvSpPr>
        <p:spPr>
          <a:xfrm>
            <a:off x="0" y="-9525"/>
            <a:ext cx="9144000" cy="857250"/>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pl-PL" sz="3000" dirty="0" smtClean="0">
                <a:solidFill>
                  <a:schemeClr val="bg2">
                    <a:lumMod val="50000"/>
                  </a:schemeClr>
                </a:solidFill>
              </a:rPr>
              <a:t>Czy potrzebujemy jeszcze coś oprócz k-NN?</a:t>
            </a:r>
            <a:endParaRPr lang="en-US" sz="3000" dirty="0">
              <a:solidFill>
                <a:schemeClr val="bg2">
                  <a:lumMod val="50000"/>
                </a:schemeClr>
              </a:solidFill>
            </a:endParaRPr>
          </a:p>
        </p:txBody>
      </p:sp>
      <p:sp>
        <p:nvSpPr>
          <p:cNvPr id="2" name="TextBox 1"/>
          <p:cNvSpPr txBox="1"/>
          <p:nvPr/>
        </p:nvSpPr>
        <p:spPr>
          <a:xfrm>
            <a:off x="3666067" y="2889422"/>
            <a:ext cx="4868333" cy="338554"/>
          </a:xfrm>
          <a:prstGeom prst="rect">
            <a:avLst/>
          </a:prstGeom>
          <a:noFill/>
        </p:spPr>
        <p:txBody>
          <a:bodyPr wrap="square" rtlCol="0">
            <a:spAutoFit/>
          </a:bodyPr>
          <a:lstStyle/>
          <a:p>
            <a:r>
              <a:rPr lang="pl-PL" sz="1600" b="1" dirty="0" smtClean="0"/>
              <a:t>K-NN nie generuje reguł logicznych</a:t>
            </a:r>
            <a:endParaRPr lang="en-US" sz="1600" b="1" dirty="0"/>
          </a:p>
        </p:txBody>
      </p:sp>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8663" y="1581150"/>
            <a:ext cx="3810000" cy="1120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3657600" y="971550"/>
            <a:ext cx="3512127" cy="369332"/>
          </a:xfrm>
          <a:prstGeom prst="rect">
            <a:avLst/>
          </a:prstGeom>
          <a:noFill/>
        </p:spPr>
        <p:txBody>
          <a:bodyPr wrap="square" rtlCol="0">
            <a:spAutoFit/>
          </a:bodyPr>
          <a:lstStyle/>
          <a:p>
            <a:r>
              <a:rPr lang="pl-PL" dirty="0" smtClean="0">
                <a:solidFill>
                  <a:srgbClr val="FF0000"/>
                </a:solidFill>
              </a:rPr>
              <a:t>Jaki jest problem z k-NN?</a:t>
            </a:r>
            <a:endParaRPr lang="en-US" dirty="0">
              <a:solidFill>
                <a:srgbClr val="FF0000"/>
              </a:solidFill>
            </a:endParaRPr>
          </a:p>
        </p:txBody>
      </p:sp>
      <p:sp>
        <p:nvSpPr>
          <p:cNvPr id="10" name="TextBox 9"/>
          <p:cNvSpPr txBox="1"/>
          <p:nvPr/>
        </p:nvSpPr>
        <p:spPr>
          <a:xfrm>
            <a:off x="3605645" y="3652357"/>
            <a:ext cx="5212773" cy="1015663"/>
          </a:xfrm>
          <a:prstGeom prst="rect">
            <a:avLst/>
          </a:prstGeom>
          <a:noFill/>
        </p:spPr>
        <p:txBody>
          <a:bodyPr wrap="square" rtlCol="0">
            <a:spAutoFit/>
          </a:bodyPr>
          <a:lstStyle/>
          <a:p>
            <a:r>
              <a:rPr lang="pl-PL" sz="2000" b="1" dirty="0" smtClean="0"/>
              <a:t>K-NN jest lazy i dlatego nie możemy </a:t>
            </a:r>
            <a:br>
              <a:rPr lang="pl-PL" sz="2000" b="1" dirty="0" smtClean="0"/>
            </a:br>
            <a:r>
              <a:rPr lang="pl-PL" sz="2000" b="1" dirty="0" smtClean="0"/>
              <a:t>w łatwy sposób zbudować efektywnego modelu w SQL Server DM</a:t>
            </a:r>
            <a:endParaRPr lang="en-US" sz="2000" b="1" dirty="0"/>
          </a:p>
        </p:txBody>
      </p:sp>
    </p:spTree>
    <p:extLst>
      <p:ext uri="{BB962C8B-B14F-4D97-AF65-F5344CB8AC3E}">
        <p14:creationId xmlns:p14="http://schemas.microsoft.com/office/powerpoint/2010/main" val="38526369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l-PL" altLang="pl-PL" sz="1800"/>
          </a:p>
        </p:txBody>
      </p:sp>
      <p:sp>
        <p:nvSpPr>
          <p:cNvPr id="11" name="Title 2"/>
          <p:cNvSpPr txBox="1">
            <a:spLocks/>
          </p:cNvSpPr>
          <p:nvPr/>
        </p:nvSpPr>
        <p:spPr>
          <a:xfrm>
            <a:off x="588753" y="20930"/>
            <a:ext cx="4745247" cy="1865019"/>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pl-PL" sz="3200" dirty="0">
                <a:solidFill>
                  <a:schemeClr val="bg2">
                    <a:lumMod val="50000"/>
                  </a:schemeClr>
                </a:solidFill>
              </a:rPr>
              <a:t>Algorytmy </a:t>
            </a:r>
            <a:r>
              <a:rPr lang="pl-PL" sz="3200" dirty="0" smtClean="0">
                <a:solidFill>
                  <a:schemeClr val="bg2">
                    <a:lumMod val="50000"/>
                  </a:schemeClr>
                </a:solidFill>
              </a:rPr>
              <a:t>Predykcji</a:t>
            </a:r>
          </a:p>
          <a:p>
            <a:r>
              <a:rPr lang="en-US" sz="3200" dirty="0" smtClean="0">
                <a:solidFill>
                  <a:schemeClr val="bg2">
                    <a:lumMod val="50000"/>
                  </a:schemeClr>
                </a:solidFill>
              </a:rPr>
              <a:t> – Decision Trees</a:t>
            </a:r>
            <a:r>
              <a:rPr lang="pl-PL" sz="3200" dirty="0" smtClean="0">
                <a:solidFill>
                  <a:schemeClr val="bg2">
                    <a:lumMod val="50000"/>
                  </a:schemeClr>
                </a:solidFill>
              </a:rPr>
              <a:t> (Drzewa Decyzyjne)</a:t>
            </a:r>
            <a:endParaRPr lang="en-US" sz="3200" dirty="0">
              <a:solidFill>
                <a:schemeClr val="bg2">
                  <a:lumMod val="50000"/>
                </a:schemeClr>
              </a:solidFill>
            </a:endParaRPr>
          </a:p>
        </p:txBody>
      </p:sp>
      <p:sp>
        <p:nvSpPr>
          <p:cNvPr id="7" name="Rectangle 6"/>
          <p:cNvSpPr/>
          <p:nvPr/>
        </p:nvSpPr>
        <p:spPr>
          <a:xfrm>
            <a:off x="0" y="4755727"/>
            <a:ext cx="2895600" cy="400110"/>
          </a:xfrm>
          <a:prstGeom prst="rect">
            <a:avLst/>
          </a:prstGeom>
        </p:spPr>
        <p:txBody>
          <a:bodyPr wrap="square">
            <a:spAutoFit/>
          </a:bodyPr>
          <a:lstStyle/>
          <a:p>
            <a:r>
              <a:rPr lang="pl-PL" sz="1000" b="1" dirty="0">
                <a:solidFill>
                  <a:schemeClr val="bg1"/>
                </a:solidFill>
              </a:rPr>
              <a:t>Inteligentne oprogramowanie </a:t>
            </a:r>
            <a:br>
              <a:rPr lang="pl-PL" sz="1000" b="1" dirty="0">
                <a:solidFill>
                  <a:schemeClr val="bg1"/>
                </a:solidFill>
              </a:rPr>
            </a:br>
            <a:r>
              <a:rPr lang="pl-PL" sz="1000" b="1" dirty="0">
                <a:solidFill>
                  <a:schemeClr val="bg1"/>
                </a:solidFill>
              </a:rPr>
              <a:t>z wykorzystaniem </a:t>
            </a:r>
            <a:r>
              <a:rPr lang="pl-PL" sz="1000" b="1" dirty="0" smtClean="0">
                <a:solidFill>
                  <a:schemeClr val="bg1"/>
                </a:solidFill>
              </a:rPr>
              <a:t>SQL </a:t>
            </a:r>
            <a:r>
              <a:rPr lang="pl-PL" sz="1000" b="1" dirty="0">
                <a:solidFill>
                  <a:schemeClr val="bg1"/>
                </a:solidFill>
              </a:rPr>
              <a:t>Server Data Mining</a:t>
            </a:r>
            <a:endParaRPr lang="en-US" sz="1000" dirty="0">
              <a:solidFill>
                <a:schemeClr val="bg1"/>
              </a:solidFill>
            </a:endParaRPr>
          </a:p>
        </p:txBody>
      </p:sp>
      <p:sp>
        <p:nvSpPr>
          <p:cNvPr id="8" name="Rectangle 7"/>
          <p:cNvSpPr/>
          <p:nvPr/>
        </p:nvSpPr>
        <p:spPr>
          <a:xfrm>
            <a:off x="17253" y="4520252"/>
            <a:ext cx="1143000" cy="323165"/>
          </a:xfrm>
          <a:prstGeom prst="rect">
            <a:avLst/>
          </a:prstGeom>
        </p:spPr>
        <p:txBody>
          <a:bodyPr wrap="square">
            <a:spAutoFit/>
          </a:bodyPr>
          <a:lstStyle/>
          <a:p>
            <a:r>
              <a:rPr lang="pl-PL" sz="700" b="1" dirty="0"/>
              <a:t>s</a:t>
            </a:r>
            <a:r>
              <a:rPr lang="pl-PL" sz="700" b="1" dirty="0" smtClean="0"/>
              <a:t>tyczeń 2015</a:t>
            </a:r>
          </a:p>
          <a:p>
            <a:r>
              <a:rPr lang="pl-PL" sz="800" b="1" dirty="0" smtClean="0"/>
              <a:t>Mirosław Kordos</a:t>
            </a:r>
            <a:endParaRPr lang="en-US" sz="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0416" y="2647950"/>
            <a:ext cx="5362388" cy="2214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0619" y="184666"/>
            <a:ext cx="2609325" cy="2415730"/>
          </a:xfrm>
          <a:prstGeom prst="rect">
            <a:avLst/>
          </a:prstGeom>
        </p:spPr>
      </p:pic>
      <p:cxnSp>
        <p:nvCxnSpPr>
          <p:cNvPr id="4" name="Straight Connector 3"/>
          <p:cNvCxnSpPr/>
          <p:nvPr/>
        </p:nvCxnSpPr>
        <p:spPr>
          <a:xfrm>
            <a:off x="6477000" y="1809750"/>
            <a:ext cx="2286000" cy="0"/>
          </a:xfrm>
          <a:prstGeom prst="line">
            <a:avLst/>
          </a:prstGeom>
          <a:ln w="317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110804" y="1080135"/>
            <a:ext cx="0" cy="729615"/>
          </a:xfrm>
          <a:prstGeom prst="line">
            <a:avLst/>
          </a:prstGeom>
          <a:ln w="317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477000" y="1123950"/>
            <a:ext cx="2286000" cy="0"/>
          </a:xfrm>
          <a:prstGeom prst="line">
            <a:avLst/>
          </a:prstGeom>
          <a:ln w="31750"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1593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l-PL" altLang="pl-PL" sz="1800"/>
          </a:p>
        </p:txBody>
      </p:sp>
      <p:sp>
        <p:nvSpPr>
          <p:cNvPr id="11" name="Title 2"/>
          <p:cNvSpPr txBox="1">
            <a:spLocks/>
          </p:cNvSpPr>
          <p:nvPr/>
        </p:nvSpPr>
        <p:spPr>
          <a:xfrm>
            <a:off x="0" y="-9525"/>
            <a:ext cx="9144000" cy="857250"/>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pl-PL" sz="3200" dirty="0" smtClean="0">
                <a:solidFill>
                  <a:schemeClr val="bg2">
                    <a:lumMod val="50000"/>
                  </a:schemeClr>
                </a:solidFill>
              </a:rPr>
              <a:t>Drzewa Decyzyjne - Regresja</a:t>
            </a:r>
            <a:endParaRPr lang="en-US" sz="3200" dirty="0">
              <a:solidFill>
                <a:schemeClr val="bg2">
                  <a:lumMod val="50000"/>
                </a:schemeClr>
              </a:solidFill>
            </a:endParaRPr>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93473" y="985587"/>
            <a:ext cx="5562600" cy="219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3257550"/>
            <a:ext cx="3505200" cy="549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2"/>
          <p:cNvSpPr txBox="1">
            <a:spLocks noChangeArrowheads="1"/>
          </p:cNvSpPr>
          <p:nvPr/>
        </p:nvSpPr>
        <p:spPr bwMode="auto">
          <a:xfrm>
            <a:off x="4572000" y="3784087"/>
            <a:ext cx="3505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pl-PL" sz="1400" dirty="0"/>
              <a:t>V = </a:t>
            </a:r>
            <a:r>
              <a:rPr lang="pl-PL" altLang="pl-PL" sz="1400" dirty="0" err="1"/>
              <a:t>w</a:t>
            </a:r>
            <a:r>
              <a:rPr lang="en-US" altLang="pl-PL" sz="1400" dirty="0" err="1" smtClean="0"/>
              <a:t>arianc</a:t>
            </a:r>
            <a:r>
              <a:rPr lang="pl-PL" altLang="pl-PL" sz="1400" dirty="0" smtClean="0"/>
              <a:t>ja</a:t>
            </a:r>
            <a:r>
              <a:rPr lang="en-US" altLang="pl-PL" sz="1400" dirty="0" smtClean="0"/>
              <a:t>, </a:t>
            </a:r>
            <a:r>
              <a:rPr lang="pl-PL" altLang="pl-PL" sz="1400" dirty="0" smtClean="0"/>
              <a:t> </a:t>
            </a:r>
            <a:r>
              <a:rPr lang="en-US" altLang="pl-PL" sz="1400" dirty="0" smtClean="0"/>
              <a:t>p </a:t>
            </a:r>
            <a:r>
              <a:rPr lang="en-US" altLang="pl-PL" sz="1400" dirty="0"/>
              <a:t>= </a:t>
            </a:r>
            <a:r>
              <a:rPr lang="pl-PL" altLang="pl-PL" sz="1400" dirty="0" smtClean="0"/>
              <a:t>liczba wektorów w węźle</a:t>
            </a:r>
            <a:endParaRPr lang="pl-PL" altLang="pl-PL" sz="1400" dirty="0"/>
          </a:p>
        </p:txBody>
      </p:sp>
      <p:sp>
        <p:nvSpPr>
          <p:cNvPr id="2" name="TextBox 1"/>
          <p:cNvSpPr txBox="1"/>
          <p:nvPr/>
        </p:nvSpPr>
        <p:spPr>
          <a:xfrm>
            <a:off x="4038600" y="4400550"/>
            <a:ext cx="4572000" cy="369332"/>
          </a:xfrm>
          <a:prstGeom prst="rect">
            <a:avLst/>
          </a:prstGeom>
          <a:noFill/>
        </p:spPr>
        <p:txBody>
          <a:bodyPr wrap="square" rtlCol="0">
            <a:spAutoFit/>
          </a:bodyPr>
          <a:lstStyle/>
          <a:p>
            <a:r>
              <a:rPr lang="pl-PL" dirty="0">
                <a:hlinkClick r:id="rId4"/>
              </a:rPr>
              <a:t>A Hybrid System with Regression Trees</a:t>
            </a:r>
            <a:endParaRPr lang="en-US" dirty="0"/>
          </a:p>
        </p:txBody>
      </p:sp>
      <p:sp>
        <p:nvSpPr>
          <p:cNvPr id="12" name="Rectangle 11"/>
          <p:cNvSpPr/>
          <p:nvPr/>
        </p:nvSpPr>
        <p:spPr>
          <a:xfrm>
            <a:off x="0" y="4755727"/>
            <a:ext cx="2895600" cy="400110"/>
          </a:xfrm>
          <a:prstGeom prst="rect">
            <a:avLst/>
          </a:prstGeom>
        </p:spPr>
        <p:txBody>
          <a:bodyPr wrap="square">
            <a:spAutoFit/>
          </a:bodyPr>
          <a:lstStyle/>
          <a:p>
            <a:r>
              <a:rPr lang="pl-PL" sz="1000" b="1" dirty="0">
                <a:solidFill>
                  <a:schemeClr val="bg1"/>
                </a:solidFill>
              </a:rPr>
              <a:t>Inteligentne oprogramowanie </a:t>
            </a:r>
            <a:br>
              <a:rPr lang="pl-PL" sz="1000" b="1" dirty="0">
                <a:solidFill>
                  <a:schemeClr val="bg1"/>
                </a:solidFill>
              </a:rPr>
            </a:br>
            <a:r>
              <a:rPr lang="pl-PL" sz="1000" b="1" dirty="0">
                <a:solidFill>
                  <a:schemeClr val="bg1"/>
                </a:solidFill>
              </a:rPr>
              <a:t>z wykorzystaniem </a:t>
            </a:r>
            <a:r>
              <a:rPr lang="pl-PL" sz="1000" b="1" dirty="0" smtClean="0">
                <a:solidFill>
                  <a:schemeClr val="bg1"/>
                </a:solidFill>
              </a:rPr>
              <a:t>SQL </a:t>
            </a:r>
            <a:r>
              <a:rPr lang="pl-PL" sz="1000" b="1" dirty="0">
                <a:solidFill>
                  <a:schemeClr val="bg1"/>
                </a:solidFill>
              </a:rPr>
              <a:t>Server Data Mining</a:t>
            </a:r>
            <a:endParaRPr lang="en-US" sz="1000" dirty="0">
              <a:solidFill>
                <a:schemeClr val="bg1"/>
              </a:solidFill>
            </a:endParaRPr>
          </a:p>
        </p:txBody>
      </p:sp>
      <p:sp>
        <p:nvSpPr>
          <p:cNvPr id="13" name="Rectangle 12"/>
          <p:cNvSpPr/>
          <p:nvPr/>
        </p:nvSpPr>
        <p:spPr>
          <a:xfrm>
            <a:off x="17253" y="4520252"/>
            <a:ext cx="1143000" cy="323165"/>
          </a:xfrm>
          <a:prstGeom prst="rect">
            <a:avLst/>
          </a:prstGeom>
        </p:spPr>
        <p:txBody>
          <a:bodyPr wrap="square">
            <a:spAutoFit/>
          </a:bodyPr>
          <a:lstStyle/>
          <a:p>
            <a:r>
              <a:rPr lang="pl-PL" sz="700" b="1" dirty="0"/>
              <a:t>s</a:t>
            </a:r>
            <a:r>
              <a:rPr lang="pl-PL" sz="700" b="1" dirty="0" smtClean="0"/>
              <a:t>tyczeń 2015</a:t>
            </a:r>
          </a:p>
          <a:p>
            <a:r>
              <a:rPr lang="pl-PL" sz="800" b="1" dirty="0" smtClean="0"/>
              <a:t>Mirosław Kordos</a:t>
            </a:r>
            <a:endParaRPr lang="en-US" sz="800"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3599063"/>
            <a:ext cx="3555098" cy="514260"/>
          </a:xfrm>
          <a:prstGeom prst="rect">
            <a:avLst/>
          </a:prstGeom>
        </p:spPr>
      </p:pic>
      <p:sp>
        <p:nvSpPr>
          <p:cNvPr id="14" name="Rounded Rectangle 13"/>
          <p:cNvSpPr/>
          <p:nvPr/>
        </p:nvSpPr>
        <p:spPr>
          <a:xfrm>
            <a:off x="304800" y="3532292"/>
            <a:ext cx="3810000" cy="600281"/>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419600" y="3257550"/>
            <a:ext cx="3657600" cy="526537"/>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124200" y="895350"/>
            <a:ext cx="2850573" cy="2362200"/>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5974773" y="895350"/>
            <a:ext cx="2850573" cy="2362200"/>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66420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par>
                          <p:cTn id="13" fill="hold">
                            <p:stCondLst>
                              <p:cond delay="500"/>
                            </p:stCondLst>
                            <p:childTnLst>
                              <p:par>
                                <p:cTn id="14" presetID="21" presetClass="entr" presetSubtype="1"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heel(1)">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childTnLst>
                          </p:cTn>
                        </p:par>
                        <p:par>
                          <p:cTn id="22" fill="hold">
                            <p:stCondLst>
                              <p:cond delay="500"/>
                            </p:stCondLst>
                            <p:childTnLst>
                              <p:par>
                                <p:cTn id="23" presetID="21" presetClass="entr" presetSubtype="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heel(1)">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6"/>
                                        </p:tgtEl>
                                      </p:cBhvr>
                                    </p:animEffect>
                                    <p:set>
                                      <p:cBhvr>
                                        <p:cTn id="30" dur="1" fill="hold">
                                          <p:stCondLst>
                                            <p:cond delay="499"/>
                                          </p:stCondLst>
                                        </p:cTn>
                                        <p:tgtEl>
                                          <p:spTgt spid="16"/>
                                        </p:tgtEl>
                                        <p:attrNameLst>
                                          <p:attrName>style.visibility</p:attrName>
                                        </p:attrNameLst>
                                      </p:cBhvr>
                                      <p:to>
                                        <p:strVal val="hidden"/>
                                      </p:to>
                                    </p:set>
                                  </p:childTnLst>
                                </p:cTn>
                              </p:par>
                            </p:childTnLst>
                          </p:cTn>
                        </p:par>
                        <p:par>
                          <p:cTn id="31" fill="hold">
                            <p:stCondLst>
                              <p:cond delay="500"/>
                            </p:stCondLst>
                            <p:childTnLst>
                              <p:par>
                                <p:cTn id="32" presetID="21" presetClass="entr" presetSubtype="1"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heel(1)">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17"/>
                                        </p:tgtEl>
                                      </p:cBhvr>
                                    </p:animEffect>
                                    <p:set>
                                      <p:cBhvr>
                                        <p:cTn id="39" dur="1" fill="hold">
                                          <p:stCondLst>
                                            <p:cond delay="499"/>
                                          </p:stCondLst>
                                        </p:cTn>
                                        <p:tgtEl>
                                          <p:spTgt spid="17"/>
                                        </p:tgtEl>
                                        <p:attrNameLst>
                                          <p:attrName>style.visibility</p:attrName>
                                        </p:attrNameLst>
                                      </p:cBhvr>
                                      <p:to>
                                        <p:strVal val="hidden"/>
                                      </p:to>
                                    </p:set>
                                  </p:childTnLst>
                                </p:cTn>
                              </p:par>
                            </p:childTnLst>
                          </p:cTn>
                        </p:par>
                        <p:par>
                          <p:cTn id="40" fill="hold">
                            <p:stCondLst>
                              <p:cond delay="500"/>
                            </p:stCondLst>
                            <p:childTnLst>
                              <p:par>
                                <p:cTn id="41" presetID="26" presetClass="emph" presetSubtype="0" fill="hold" grpId="0" nodeType="afterEffect">
                                  <p:stCondLst>
                                    <p:cond delay="0"/>
                                  </p:stCondLst>
                                  <p:childTnLst>
                                    <p:animEffect transition="out" filter="fade">
                                      <p:cBhvr>
                                        <p:cTn id="42" dur="1000" tmFilter="0, 0; .2, .5; .8, .5; 1, 0"/>
                                        <p:tgtEl>
                                          <p:spTgt spid="2"/>
                                        </p:tgtEl>
                                      </p:cBhvr>
                                    </p:animEffect>
                                    <p:animScale>
                                      <p:cBhvr>
                                        <p:cTn id="43" dur="5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P spid="14" grpId="1" animBg="1"/>
      <p:bldP spid="15" grpId="0" animBg="1"/>
      <p:bldP spid="15" grpId="1" animBg="1"/>
      <p:bldP spid="16" grpId="0" animBg="1"/>
      <p:bldP spid="16" grpId="1" animBg="1"/>
      <p:bldP spid="17" grpId="0" animBg="1"/>
      <p:bldP spid="1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755727"/>
            <a:ext cx="2895600" cy="400110"/>
          </a:xfrm>
          <a:prstGeom prst="rect">
            <a:avLst/>
          </a:prstGeom>
        </p:spPr>
        <p:txBody>
          <a:bodyPr wrap="square">
            <a:spAutoFit/>
          </a:bodyPr>
          <a:lstStyle/>
          <a:p>
            <a:r>
              <a:rPr lang="pl-PL" sz="1000" b="1" dirty="0">
                <a:solidFill>
                  <a:schemeClr val="bg1"/>
                </a:solidFill>
              </a:rPr>
              <a:t>Inteligentne oprogramowanie </a:t>
            </a:r>
            <a:br>
              <a:rPr lang="pl-PL" sz="1000" b="1" dirty="0">
                <a:solidFill>
                  <a:schemeClr val="bg1"/>
                </a:solidFill>
              </a:rPr>
            </a:br>
            <a:r>
              <a:rPr lang="pl-PL" sz="1000" b="1" dirty="0">
                <a:solidFill>
                  <a:schemeClr val="bg1"/>
                </a:solidFill>
              </a:rPr>
              <a:t>z wykorzystaniem </a:t>
            </a:r>
            <a:r>
              <a:rPr lang="pl-PL" sz="1000" b="1" dirty="0" smtClean="0">
                <a:solidFill>
                  <a:schemeClr val="bg1"/>
                </a:solidFill>
              </a:rPr>
              <a:t>SQL </a:t>
            </a:r>
            <a:r>
              <a:rPr lang="pl-PL" sz="1000" b="1" dirty="0">
                <a:solidFill>
                  <a:schemeClr val="bg1"/>
                </a:solidFill>
              </a:rPr>
              <a:t>Server Data Mining</a:t>
            </a:r>
            <a:endParaRPr lang="en-US" sz="1000" dirty="0">
              <a:solidFill>
                <a:schemeClr val="bg1"/>
              </a:solidFill>
            </a:endParaRPr>
          </a:p>
        </p:txBody>
      </p:sp>
      <p:sp>
        <p:nvSpPr>
          <p:cNvPr id="5" name="Rectangle 4"/>
          <p:cNvSpPr/>
          <p:nvPr/>
        </p:nvSpPr>
        <p:spPr>
          <a:xfrm>
            <a:off x="17253" y="4520252"/>
            <a:ext cx="1143000" cy="323165"/>
          </a:xfrm>
          <a:prstGeom prst="rect">
            <a:avLst/>
          </a:prstGeom>
        </p:spPr>
        <p:txBody>
          <a:bodyPr wrap="square">
            <a:spAutoFit/>
          </a:bodyPr>
          <a:lstStyle/>
          <a:p>
            <a:r>
              <a:rPr lang="pl-PL" sz="700" b="1" dirty="0"/>
              <a:t>s</a:t>
            </a:r>
            <a:r>
              <a:rPr lang="pl-PL" sz="700" b="1" dirty="0" smtClean="0"/>
              <a:t>tyczeń 2015</a:t>
            </a:r>
          </a:p>
          <a:p>
            <a:r>
              <a:rPr lang="pl-PL" sz="800" b="1" dirty="0" smtClean="0"/>
              <a:t>Mirosław Kordos</a:t>
            </a:r>
            <a:endParaRPr lang="en-US" sz="800" dirty="0"/>
          </a:p>
        </p:txBody>
      </p:sp>
      <p:sp>
        <p:nvSpPr>
          <p:cNvPr id="9" name="Title 2"/>
          <p:cNvSpPr txBox="1">
            <a:spLocks/>
          </p:cNvSpPr>
          <p:nvPr/>
        </p:nvSpPr>
        <p:spPr>
          <a:xfrm>
            <a:off x="304800" y="133350"/>
            <a:ext cx="8839200" cy="857250"/>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pl-PL" sz="2800" dirty="0" smtClean="0">
                <a:solidFill>
                  <a:schemeClr val="bg2">
                    <a:lumMod val="50000"/>
                  </a:schemeClr>
                </a:solidFill>
              </a:rPr>
              <a:t>Czy potrzebujemy jeszcze coś oprócz Drzew Decyzyjnych?</a:t>
            </a:r>
            <a:endParaRPr lang="en-US" sz="2800" dirty="0">
              <a:solidFill>
                <a:schemeClr val="bg2">
                  <a:lumMod val="50000"/>
                </a:schemeClr>
              </a:solidFill>
            </a:endParaRPr>
          </a:p>
        </p:txBody>
      </p:sp>
      <p:sp>
        <p:nvSpPr>
          <p:cNvPr id="10" name="TextBox 9"/>
          <p:cNvSpPr txBox="1"/>
          <p:nvPr/>
        </p:nvSpPr>
        <p:spPr>
          <a:xfrm>
            <a:off x="3657600" y="971550"/>
            <a:ext cx="5181600" cy="369332"/>
          </a:xfrm>
          <a:prstGeom prst="rect">
            <a:avLst/>
          </a:prstGeom>
          <a:noFill/>
        </p:spPr>
        <p:txBody>
          <a:bodyPr wrap="square" rtlCol="0">
            <a:spAutoFit/>
          </a:bodyPr>
          <a:lstStyle/>
          <a:p>
            <a:r>
              <a:rPr lang="pl-PL" dirty="0" smtClean="0">
                <a:solidFill>
                  <a:srgbClr val="FF0000"/>
                </a:solidFill>
              </a:rPr>
              <a:t>Jaki jest problem z drzewami decyzyjnymi?</a:t>
            </a:r>
            <a:endParaRPr lang="en-US" dirty="0">
              <a:solidFill>
                <a:srgbClr val="FF0000"/>
              </a:solidFill>
            </a:endParaRPr>
          </a:p>
        </p:txBody>
      </p:sp>
    </p:spTree>
    <p:extLst>
      <p:ext uri="{BB962C8B-B14F-4D97-AF65-F5344CB8AC3E}">
        <p14:creationId xmlns:p14="http://schemas.microsoft.com/office/powerpoint/2010/main" val="4088261689"/>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799" y="1371601"/>
            <a:ext cx="4274820" cy="2897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4755727"/>
            <a:ext cx="2895600" cy="400110"/>
          </a:xfrm>
          <a:prstGeom prst="rect">
            <a:avLst/>
          </a:prstGeom>
        </p:spPr>
        <p:txBody>
          <a:bodyPr wrap="square">
            <a:spAutoFit/>
          </a:bodyPr>
          <a:lstStyle/>
          <a:p>
            <a:r>
              <a:rPr lang="pl-PL" sz="1000" b="1" dirty="0">
                <a:solidFill>
                  <a:schemeClr val="bg1"/>
                </a:solidFill>
              </a:rPr>
              <a:t>Inteligentne oprogramowanie </a:t>
            </a:r>
            <a:br>
              <a:rPr lang="pl-PL" sz="1000" b="1" dirty="0">
                <a:solidFill>
                  <a:schemeClr val="bg1"/>
                </a:solidFill>
              </a:rPr>
            </a:br>
            <a:r>
              <a:rPr lang="pl-PL" sz="1000" b="1" dirty="0">
                <a:solidFill>
                  <a:schemeClr val="bg1"/>
                </a:solidFill>
              </a:rPr>
              <a:t>z wykorzystaniem </a:t>
            </a:r>
            <a:r>
              <a:rPr lang="pl-PL" sz="1000" b="1" dirty="0" smtClean="0">
                <a:solidFill>
                  <a:schemeClr val="bg1"/>
                </a:solidFill>
              </a:rPr>
              <a:t>SQL </a:t>
            </a:r>
            <a:r>
              <a:rPr lang="pl-PL" sz="1000" b="1" dirty="0">
                <a:solidFill>
                  <a:schemeClr val="bg1"/>
                </a:solidFill>
              </a:rPr>
              <a:t>Server Data Mining</a:t>
            </a:r>
            <a:endParaRPr lang="en-US" sz="1000" dirty="0">
              <a:solidFill>
                <a:schemeClr val="bg1"/>
              </a:solidFill>
            </a:endParaRPr>
          </a:p>
        </p:txBody>
      </p:sp>
      <p:sp>
        <p:nvSpPr>
          <p:cNvPr id="7" name="Rectangle 6"/>
          <p:cNvSpPr/>
          <p:nvPr/>
        </p:nvSpPr>
        <p:spPr>
          <a:xfrm>
            <a:off x="17253" y="4520252"/>
            <a:ext cx="1143000" cy="323165"/>
          </a:xfrm>
          <a:prstGeom prst="rect">
            <a:avLst/>
          </a:prstGeom>
        </p:spPr>
        <p:txBody>
          <a:bodyPr wrap="square">
            <a:spAutoFit/>
          </a:bodyPr>
          <a:lstStyle/>
          <a:p>
            <a:r>
              <a:rPr lang="pl-PL" sz="700" b="1" dirty="0"/>
              <a:t>s</a:t>
            </a:r>
            <a:r>
              <a:rPr lang="pl-PL" sz="700" b="1" dirty="0" smtClean="0"/>
              <a:t>tyczeń 2015</a:t>
            </a:r>
          </a:p>
          <a:p>
            <a:r>
              <a:rPr lang="pl-PL" sz="800" b="1" dirty="0" smtClean="0"/>
              <a:t>Mirosław Kordos</a:t>
            </a:r>
            <a:endParaRPr lang="en-US" sz="800" dirty="0"/>
          </a:p>
        </p:txBody>
      </p:sp>
      <p:sp>
        <p:nvSpPr>
          <p:cNvPr id="9" name="Title 2"/>
          <p:cNvSpPr txBox="1">
            <a:spLocks/>
          </p:cNvSpPr>
          <p:nvPr/>
        </p:nvSpPr>
        <p:spPr>
          <a:xfrm>
            <a:off x="304800" y="133350"/>
            <a:ext cx="8839200" cy="857250"/>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pl-PL" sz="2800" dirty="0" smtClean="0">
                <a:solidFill>
                  <a:schemeClr val="bg2">
                    <a:lumMod val="50000"/>
                  </a:schemeClr>
                </a:solidFill>
              </a:rPr>
              <a:t>Czy potrzebujemy jeszcze coś oprócz Drzew Decyzyjnych?</a:t>
            </a:r>
            <a:endParaRPr lang="en-US" sz="2800" dirty="0">
              <a:solidFill>
                <a:schemeClr val="bg2">
                  <a:lumMod val="50000"/>
                </a:schemeClr>
              </a:solidFill>
            </a:endParaRPr>
          </a:p>
        </p:txBody>
      </p:sp>
      <p:sp>
        <p:nvSpPr>
          <p:cNvPr id="10" name="TextBox 9"/>
          <p:cNvSpPr txBox="1"/>
          <p:nvPr/>
        </p:nvSpPr>
        <p:spPr>
          <a:xfrm>
            <a:off x="3657600" y="971550"/>
            <a:ext cx="5181600" cy="369332"/>
          </a:xfrm>
          <a:prstGeom prst="rect">
            <a:avLst/>
          </a:prstGeom>
          <a:noFill/>
        </p:spPr>
        <p:txBody>
          <a:bodyPr wrap="square" rtlCol="0">
            <a:spAutoFit/>
          </a:bodyPr>
          <a:lstStyle/>
          <a:p>
            <a:r>
              <a:rPr lang="pl-PL" dirty="0" smtClean="0">
                <a:solidFill>
                  <a:srgbClr val="FF0000"/>
                </a:solidFill>
              </a:rPr>
              <a:t>Jaki jest problem z drzewami decyzyjnymi?</a:t>
            </a:r>
            <a:endParaRPr lang="en-US" dirty="0">
              <a:solidFill>
                <a:srgbClr val="FF0000"/>
              </a:solidFill>
            </a:endParaRPr>
          </a:p>
        </p:txBody>
      </p:sp>
    </p:spTree>
    <p:extLst>
      <p:ext uri="{BB962C8B-B14F-4D97-AF65-F5344CB8AC3E}">
        <p14:creationId xmlns:p14="http://schemas.microsoft.com/office/powerpoint/2010/main" val="24814449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371601"/>
            <a:ext cx="4274820" cy="2897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4755727"/>
            <a:ext cx="2895600" cy="400110"/>
          </a:xfrm>
          <a:prstGeom prst="rect">
            <a:avLst/>
          </a:prstGeom>
        </p:spPr>
        <p:txBody>
          <a:bodyPr wrap="square">
            <a:spAutoFit/>
          </a:bodyPr>
          <a:lstStyle/>
          <a:p>
            <a:r>
              <a:rPr lang="pl-PL" sz="1000" b="1" dirty="0">
                <a:solidFill>
                  <a:schemeClr val="bg1"/>
                </a:solidFill>
              </a:rPr>
              <a:t>Inteligentne oprogramowanie </a:t>
            </a:r>
            <a:br>
              <a:rPr lang="pl-PL" sz="1000" b="1" dirty="0">
                <a:solidFill>
                  <a:schemeClr val="bg1"/>
                </a:solidFill>
              </a:rPr>
            </a:br>
            <a:r>
              <a:rPr lang="pl-PL" sz="1000" b="1" dirty="0">
                <a:solidFill>
                  <a:schemeClr val="bg1"/>
                </a:solidFill>
              </a:rPr>
              <a:t>z wykorzystaniem </a:t>
            </a:r>
            <a:r>
              <a:rPr lang="pl-PL" sz="1000" b="1" dirty="0" smtClean="0">
                <a:solidFill>
                  <a:schemeClr val="bg1"/>
                </a:solidFill>
              </a:rPr>
              <a:t>SQL </a:t>
            </a:r>
            <a:r>
              <a:rPr lang="pl-PL" sz="1000" b="1" dirty="0">
                <a:solidFill>
                  <a:schemeClr val="bg1"/>
                </a:solidFill>
              </a:rPr>
              <a:t>Server Data Mining</a:t>
            </a:r>
            <a:endParaRPr lang="en-US" sz="1000" dirty="0">
              <a:solidFill>
                <a:schemeClr val="bg1"/>
              </a:solidFill>
            </a:endParaRPr>
          </a:p>
        </p:txBody>
      </p:sp>
      <p:sp>
        <p:nvSpPr>
          <p:cNvPr id="7" name="Rectangle 6"/>
          <p:cNvSpPr/>
          <p:nvPr/>
        </p:nvSpPr>
        <p:spPr>
          <a:xfrm>
            <a:off x="17253" y="4520252"/>
            <a:ext cx="1143000" cy="323165"/>
          </a:xfrm>
          <a:prstGeom prst="rect">
            <a:avLst/>
          </a:prstGeom>
        </p:spPr>
        <p:txBody>
          <a:bodyPr wrap="square">
            <a:spAutoFit/>
          </a:bodyPr>
          <a:lstStyle/>
          <a:p>
            <a:r>
              <a:rPr lang="pl-PL" sz="700" b="1" dirty="0"/>
              <a:t>s</a:t>
            </a:r>
            <a:r>
              <a:rPr lang="pl-PL" sz="700" b="1" dirty="0" smtClean="0"/>
              <a:t>tyczeń 2015</a:t>
            </a:r>
          </a:p>
          <a:p>
            <a:r>
              <a:rPr lang="pl-PL" sz="800" b="1" dirty="0" smtClean="0"/>
              <a:t>Mirosław Kordos</a:t>
            </a:r>
            <a:endParaRPr lang="en-US" sz="800" dirty="0"/>
          </a:p>
        </p:txBody>
      </p:sp>
      <p:sp>
        <p:nvSpPr>
          <p:cNvPr id="8" name="Title 2"/>
          <p:cNvSpPr txBox="1">
            <a:spLocks/>
          </p:cNvSpPr>
          <p:nvPr/>
        </p:nvSpPr>
        <p:spPr>
          <a:xfrm>
            <a:off x="304800" y="133350"/>
            <a:ext cx="8839200" cy="857250"/>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pl-PL" sz="2800" dirty="0" smtClean="0">
                <a:solidFill>
                  <a:schemeClr val="bg2">
                    <a:lumMod val="50000"/>
                  </a:schemeClr>
                </a:solidFill>
              </a:rPr>
              <a:t>Czy potrzebujemy jeszcze coś oprócz Drzew Decyzyjnych?</a:t>
            </a:r>
            <a:endParaRPr lang="en-US" sz="2800" dirty="0">
              <a:solidFill>
                <a:schemeClr val="bg2">
                  <a:lumMod val="50000"/>
                </a:schemeClr>
              </a:solidFill>
            </a:endParaRPr>
          </a:p>
        </p:txBody>
      </p:sp>
      <p:sp>
        <p:nvSpPr>
          <p:cNvPr id="9" name="TextBox 8"/>
          <p:cNvSpPr txBox="1"/>
          <p:nvPr/>
        </p:nvSpPr>
        <p:spPr>
          <a:xfrm>
            <a:off x="3657600" y="971550"/>
            <a:ext cx="5181600" cy="369332"/>
          </a:xfrm>
          <a:prstGeom prst="rect">
            <a:avLst/>
          </a:prstGeom>
          <a:noFill/>
        </p:spPr>
        <p:txBody>
          <a:bodyPr wrap="square" rtlCol="0">
            <a:spAutoFit/>
          </a:bodyPr>
          <a:lstStyle/>
          <a:p>
            <a:r>
              <a:rPr lang="pl-PL" dirty="0" smtClean="0">
                <a:solidFill>
                  <a:srgbClr val="FF0000"/>
                </a:solidFill>
              </a:rPr>
              <a:t>Jaki jest problem z drzewami decyzyjnymi?</a:t>
            </a:r>
            <a:endParaRPr lang="en-US" dirty="0">
              <a:solidFill>
                <a:srgbClr val="FF0000"/>
              </a:solidFill>
            </a:endParaRPr>
          </a:p>
        </p:txBody>
      </p:sp>
    </p:spTree>
    <p:extLst>
      <p:ext uri="{BB962C8B-B14F-4D97-AF65-F5344CB8AC3E}">
        <p14:creationId xmlns:p14="http://schemas.microsoft.com/office/powerpoint/2010/main" val="411773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371601"/>
            <a:ext cx="4274820" cy="2897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4755727"/>
            <a:ext cx="2895600" cy="400110"/>
          </a:xfrm>
          <a:prstGeom prst="rect">
            <a:avLst/>
          </a:prstGeom>
        </p:spPr>
        <p:txBody>
          <a:bodyPr wrap="square">
            <a:spAutoFit/>
          </a:bodyPr>
          <a:lstStyle/>
          <a:p>
            <a:r>
              <a:rPr lang="pl-PL" sz="1000" b="1" dirty="0">
                <a:solidFill>
                  <a:schemeClr val="bg1"/>
                </a:solidFill>
              </a:rPr>
              <a:t>Inteligentne oprogramowanie </a:t>
            </a:r>
            <a:br>
              <a:rPr lang="pl-PL" sz="1000" b="1" dirty="0">
                <a:solidFill>
                  <a:schemeClr val="bg1"/>
                </a:solidFill>
              </a:rPr>
            </a:br>
            <a:r>
              <a:rPr lang="pl-PL" sz="1000" b="1" dirty="0">
                <a:solidFill>
                  <a:schemeClr val="bg1"/>
                </a:solidFill>
              </a:rPr>
              <a:t>z wykorzystaniem </a:t>
            </a:r>
            <a:r>
              <a:rPr lang="pl-PL" sz="1000" b="1" dirty="0" smtClean="0">
                <a:solidFill>
                  <a:schemeClr val="bg1"/>
                </a:solidFill>
              </a:rPr>
              <a:t>SQL </a:t>
            </a:r>
            <a:r>
              <a:rPr lang="pl-PL" sz="1000" b="1" dirty="0">
                <a:solidFill>
                  <a:schemeClr val="bg1"/>
                </a:solidFill>
              </a:rPr>
              <a:t>Server Data Mining</a:t>
            </a:r>
            <a:endParaRPr lang="en-US" sz="1000" dirty="0">
              <a:solidFill>
                <a:schemeClr val="bg1"/>
              </a:solidFill>
            </a:endParaRPr>
          </a:p>
        </p:txBody>
      </p:sp>
      <p:sp>
        <p:nvSpPr>
          <p:cNvPr id="7" name="Rectangle 6"/>
          <p:cNvSpPr/>
          <p:nvPr/>
        </p:nvSpPr>
        <p:spPr>
          <a:xfrm>
            <a:off x="17253" y="4520252"/>
            <a:ext cx="1143000" cy="323165"/>
          </a:xfrm>
          <a:prstGeom prst="rect">
            <a:avLst/>
          </a:prstGeom>
        </p:spPr>
        <p:txBody>
          <a:bodyPr wrap="square">
            <a:spAutoFit/>
          </a:bodyPr>
          <a:lstStyle/>
          <a:p>
            <a:r>
              <a:rPr lang="pl-PL" sz="700" b="1" dirty="0"/>
              <a:t>s</a:t>
            </a:r>
            <a:r>
              <a:rPr lang="pl-PL" sz="700" b="1" dirty="0" smtClean="0"/>
              <a:t>tyczeń 2015</a:t>
            </a:r>
          </a:p>
          <a:p>
            <a:r>
              <a:rPr lang="pl-PL" sz="800" b="1" dirty="0" smtClean="0"/>
              <a:t>Mirosław Kordos</a:t>
            </a:r>
            <a:endParaRPr lang="en-US" sz="800" dirty="0"/>
          </a:p>
        </p:txBody>
      </p:sp>
      <p:sp>
        <p:nvSpPr>
          <p:cNvPr id="8" name="Title 2"/>
          <p:cNvSpPr txBox="1">
            <a:spLocks/>
          </p:cNvSpPr>
          <p:nvPr/>
        </p:nvSpPr>
        <p:spPr>
          <a:xfrm>
            <a:off x="304800" y="133350"/>
            <a:ext cx="8839200" cy="857250"/>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pl-PL" sz="2800" dirty="0" smtClean="0">
                <a:solidFill>
                  <a:schemeClr val="bg2">
                    <a:lumMod val="50000"/>
                  </a:schemeClr>
                </a:solidFill>
              </a:rPr>
              <a:t>Czy potrzebujemy jeszcze coś oprócz Drzew Decyzyjnych?</a:t>
            </a:r>
            <a:endParaRPr lang="en-US" sz="2800" dirty="0">
              <a:solidFill>
                <a:schemeClr val="bg2">
                  <a:lumMod val="50000"/>
                </a:schemeClr>
              </a:solidFill>
            </a:endParaRPr>
          </a:p>
        </p:txBody>
      </p:sp>
      <p:sp>
        <p:nvSpPr>
          <p:cNvPr id="9" name="TextBox 8"/>
          <p:cNvSpPr txBox="1"/>
          <p:nvPr/>
        </p:nvSpPr>
        <p:spPr>
          <a:xfrm>
            <a:off x="3657600" y="971550"/>
            <a:ext cx="5181600" cy="369332"/>
          </a:xfrm>
          <a:prstGeom prst="rect">
            <a:avLst/>
          </a:prstGeom>
          <a:noFill/>
        </p:spPr>
        <p:txBody>
          <a:bodyPr wrap="square" rtlCol="0">
            <a:spAutoFit/>
          </a:bodyPr>
          <a:lstStyle/>
          <a:p>
            <a:r>
              <a:rPr lang="pl-PL" dirty="0" smtClean="0">
                <a:solidFill>
                  <a:srgbClr val="FF0000"/>
                </a:solidFill>
              </a:rPr>
              <a:t>Jaki jest problem z drzewami decyzyjnymi?</a:t>
            </a:r>
            <a:endParaRPr lang="en-US" dirty="0">
              <a:solidFill>
                <a:srgbClr val="FF0000"/>
              </a:solidFill>
            </a:endParaRPr>
          </a:p>
        </p:txBody>
      </p:sp>
    </p:spTree>
    <p:extLst>
      <p:ext uri="{BB962C8B-B14F-4D97-AF65-F5344CB8AC3E}">
        <p14:creationId xmlns:p14="http://schemas.microsoft.com/office/powerpoint/2010/main" val="35182931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371601"/>
            <a:ext cx="4274820" cy="2897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4755727"/>
            <a:ext cx="2895600" cy="400110"/>
          </a:xfrm>
          <a:prstGeom prst="rect">
            <a:avLst/>
          </a:prstGeom>
        </p:spPr>
        <p:txBody>
          <a:bodyPr wrap="square">
            <a:spAutoFit/>
          </a:bodyPr>
          <a:lstStyle/>
          <a:p>
            <a:r>
              <a:rPr lang="pl-PL" sz="1000" b="1" dirty="0">
                <a:solidFill>
                  <a:schemeClr val="bg1"/>
                </a:solidFill>
              </a:rPr>
              <a:t>Inteligentne oprogramowanie </a:t>
            </a:r>
            <a:br>
              <a:rPr lang="pl-PL" sz="1000" b="1" dirty="0">
                <a:solidFill>
                  <a:schemeClr val="bg1"/>
                </a:solidFill>
              </a:rPr>
            </a:br>
            <a:r>
              <a:rPr lang="pl-PL" sz="1000" b="1" dirty="0">
                <a:solidFill>
                  <a:schemeClr val="bg1"/>
                </a:solidFill>
              </a:rPr>
              <a:t>z wykorzystaniem </a:t>
            </a:r>
            <a:r>
              <a:rPr lang="pl-PL" sz="1000" b="1" dirty="0" smtClean="0">
                <a:solidFill>
                  <a:schemeClr val="bg1"/>
                </a:solidFill>
              </a:rPr>
              <a:t>SQL </a:t>
            </a:r>
            <a:r>
              <a:rPr lang="pl-PL" sz="1000" b="1" dirty="0">
                <a:solidFill>
                  <a:schemeClr val="bg1"/>
                </a:solidFill>
              </a:rPr>
              <a:t>Server Data Mining</a:t>
            </a:r>
            <a:endParaRPr lang="en-US" sz="1000" dirty="0">
              <a:solidFill>
                <a:schemeClr val="bg1"/>
              </a:solidFill>
            </a:endParaRPr>
          </a:p>
        </p:txBody>
      </p:sp>
      <p:sp>
        <p:nvSpPr>
          <p:cNvPr id="7" name="Rectangle 6"/>
          <p:cNvSpPr/>
          <p:nvPr/>
        </p:nvSpPr>
        <p:spPr>
          <a:xfrm>
            <a:off x="17253" y="4520252"/>
            <a:ext cx="1143000" cy="323165"/>
          </a:xfrm>
          <a:prstGeom prst="rect">
            <a:avLst/>
          </a:prstGeom>
        </p:spPr>
        <p:txBody>
          <a:bodyPr wrap="square">
            <a:spAutoFit/>
          </a:bodyPr>
          <a:lstStyle/>
          <a:p>
            <a:r>
              <a:rPr lang="pl-PL" sz="700" b="1" dirty="0"/>
              <a:t>s</a:t>
            </a:r>
            <a:r>
              <a:rPr lang="pl-PL" sz="700" b="1" dirty="0" smtClean="0"/>
              <a:t>tyczeń 2015</a:t>
            </a:r>
          </a:p>
          <a:p>
            <a:r>
              <a:rPr lang="pl-PL" sz="800" b="1" dirty="0" smtClean="0"/>
              <a:t>Mirosław Kordos</a:t>
            </a:r>
            <a:endParaRPr lang="en-US" sz="800" dirty="0"/>
          </a:p>
        </p:txBody>
      </p:sp>
      <p:sp>
        <p:nvSpPr>
          <p:cNvPr id="8" name="Title 2"/>
          <p:cNvSpPr txBox="1">
            <a:spLocks/>
          </p:cNvSpPr>
          <p:nvPr/>
        </p:nvSpPr>
        <p:spPr>
          <a:xfrm>
            <a:off x="304800" y="133350"/>
            <a:ext cx="8839200" cy="857250"/>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pl-PL" sz="2800" dirty="0" smtClean="0">
                <a:solidFill>
                  <a:schemeClr val="bg2">
                    <a:lumMod val="50000"/>
                  </a:schemeClr>
                </a:solidFill>
              </a:rPr>
              <a:t>Czy potrzebujemy jeszcze coś oprócz Drzew Decyzyjnych?</a:t>
            </a:r>
            <a:endParaRPr lang="en-US" sz="2800" dirty="0">
              <a:solidFill>
                <a:schemeClr val="bg2">
                  <a:lumMod val="50000"/>
                </a:schemeClr>
              </a:solidFill>
            </a:endParaRPr>
          </a:p>
        </p:txBody>
      </p:sp>
      <p:sp>
        <p:nvSpPr>
          <p:cNvPr id="9" name="TextBox 8"/>
          <p:cNvSpPr txBox="1"/>
          <p:nvPr/>
        </p:nvSpPr>
        <p:spPr>
          <a:xfrm>
            <a:off x="3657600" y="971550"/>
            <a:ext cx="5181600" cy="369332"/>
          </a:xfrm>
          <a:prstGeom prst="rect">
            <a:avLst/>
          </a:prstGeom>
          <a:noFill/>
        </p:spPr>
        <p:txBody>
          <a:bodyPr wrap="square" rtlCol="0">
            <a:spAutoFit/>
          </a:bodyPr>
          <a:lstStyle/>
          <a:p>
            <a:r>
              <a:rPr lang="pl-PL" dirty="0" smtClean="0">
                <a:solidFill>
                  <a:srgbClr val="FF0000"/>
                </a:solidFill>
              </a:rPr>
              <a:t>Jaki jest problem z drzewami decyzyjnymi?</a:t>
            </a:r>
            <a:endParaRPr lang="en-US" dirty="0">
              <a:solidFill>
                <a:srgbClr val="FF0000"/>
              </a:solidFill>
            </a:endParaRPr>
          </a:p>
        </p:txBody>
      </p:sp>
    </p:spTree>
    <p:extLst>
      <p:ext uri="{BB962C8B-B14F-4D97-AF65-F5344CB8AC3E}">
        <p14:creationId xmlns:p14="http://schemas.microsoft.com/office/powerpoint/2010/main" val="11605424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371601"/>
            <a:ext cx="4274820" cy="2897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4755727"/>
            <a:ext cx="2895600" cy="400110"/>
          </a:xfrm>
          <a:prstGeom prst="rect">
            <a:avLst/>
          </a:prstGeom>
        </p:spPr>
        <p:txBody>
          <a:bodyPr wrap="square">
            <a:spAutoFit/>
          </a:bodyPr>
          <a:lstStyle/>
          <a:p>
            <a:r>
              <a:rPr lang="pl-PL" sz="1000" b="1" dirty="0">
                <a:solidFill>
                  <a:schemeClr val="bg1"/>
                </a:solidFill>
              </a:rPr>
              <a:t>Inteligentne oprogramowanie </a:t>
            </a:r>
            <a:br>
              <a:rPr lang="pl-PL" sz="1000" b="1" dirty="0">
                <a:solidFill>
                  <a:schemeClr val="bg1"/>
                </a:solidFill>
              </a:rPr>
            </a:br>
            <a:r>
              <a:rPr lang="pl-PL" sz="1000" b="1" dirty="0">
                <a:solidFill>
                  <a:schemeClr val="bg1"/>
                </a:solidFill>
              </a:rPr>
              <a:t>z wykorzystaniem </a:t>
            </a:r>
            <a:r>
              <a:rPr lang="pl-PL" sz="1000" b="1" dirty="0" smtClean="0">
                <a:solidFill>
                  <a:schemeClr val="bg1"/>
                </a:solidFill>
              </a:rPr>
              <a:t>SQL </a:t>
            </a:r>
            <a:r>
              <a:rPr lang="pl-PL" sz="1000" b="1" dirty="0">
                <a:solidFill>
                  <a:schemeClr val="bg1"/>
                </a:solidFill>
              </a:rPr>
              <a:t>Server Data Mining</a:t>
            </a:r>
            <a:endParaRPr lang="en-US" sz="1000" dirty="0">
              <a:solidFill>
                <a:schemeClr val="bg1"/>
              </a:solidFill>
            </a:endParaRPr>
          </a:p>
        </p:txBody>
      </p:sp>
      <p:sp>
        <p:nvSpPr>
          <p:cNvPr id="7" name="Rectangle 6"/>
          <p:cNvSpPr/>
          <p:nvPr/>
        </p:nvSpPr>
        <p:spPr>
          <a:xfrm>
            <a:off x="17253" y="4520252"/>
            <a:ext cx="1143000" cy="323165"/>
          </a:xfrm>
          <a:prstGeom prst="rect">
            <a:avLst/>
          </a:prstGeom>
        </p:spPr>
        <p:txBody>
          <a:bodyPr wrap="square">
            <a:spAutoFit/>
          </a:bodyPr>
          <a:lstStyle/>
          <a:p>
            <a:r>
              <a:rPr lang="pl-PL" sz="700" b="1" dirty="0"/>
              <a:t>s</a:t>
            </a:r>
            <a:r>
              <a:rPr lang="pl-PL" sz="700" b="1" dirty="0" smtClean="0"/>
              <a:t>tyczeń 2015</a:t>
            </a:r>
          </a:p>
          <a:p>
            <a:r>
              <a:rPr lang="pl-PL" sz="800" b="1" dirty="0" smtClean="0"/>
              <a:t>Mirosław Kordos</a:t>
            </a:r>
            <a:endParaRPr lang="en-US" sz="800" dirty="0"/>
          </a:p>
        </p:txBody>
      </p:sp>
      <p:sp>
        <p:nvSpPr>
          <p:cNvPr id="8" name="Title 2"/>
          <p:cNvSpPr txBox="1">
            <a:spLocks/>
          </p:cNvSpPr>
          <p:nvPr/>
        </p:nvSpPr>
        <p:spPr>
          <a:xfrm>
            <a:off x="304800" y="133350"/>
            <a:ext cx="8839200" cy="857250"/>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pl-PL" sz="2800" dirty="0" smtClean="0">
                <a:solidFill>
                  <a:schemeClr val="bg2">
                    <a:lumMod val="50000"/>
                  </a:schemeClr>
                </a:solidFill>
              </a:rPr>
              <a:t>Czy potrzebujemy jeszcze coś oprócz Drzew Decyzyjnych?</a:t>
            </a:r>
            <a:endParaRPr lang="en-US" sz="2800" dirty="0">
              <a:solidFill>
                <a:schemeClr val="bg2">
                  <a:lumMod val="50000"/>
                </a:schemeClr>
              </a:solidFill>
            </a:endParaRPr>
          </a:p>
        </p:txBody>
      </p:sp>
      <p:sp>
        <p:nvSpPr>
          <p:cNvPr id="9" name="TextBox 8"/>
          <p:cNvSpPr txBox="1"/>
          <p:nvPr/>
        </p:nvSpPr>
        <p:spPr>
          <a:xfrm>
            <a:off x="3657600" y="971550"/>
            <a:ext cx="5181600" cy="369332"/>
          </a:xfrm>
          <a:prstGeom prst="rect">
            <a:avLst/>
          </a:prstGeom>
          <a:noFill/>
        </p:spPr>
        <p:txBody>
          <a:bodyPr wrap="square" rtlCol="0">
            <a:spAutoFit/>
          </a:bodyPr>
          <a:lstStyle/>
          <a:p>
            <a:r>
              <a:rPr lang="pl-PL" dirty="0" smtClean="0">
                <a:solidFill>
                  <a:srgbClr val="FF0000"/>
                </a:solidFill>
              </a:rPr>
              <a:t>Jaki jest problem z drzewami decyzyjnymi?</a:t>
            </a:r>
            <a:endParaRPr lang="en-US" dirty="0">
              <a:solidFill>
                <a:srgbClr val="FF0000"/>
              </a:solidFill>
            </a:endParaRPr>
          </a:p>
        </p:txBody>
      </p:sp>
    </p:spTree>
    <p:extLst>
      <p:ext uri="{BB962C8B-B14F-4D97-AF65-F5344CB8AC3E}">
        <p14:creationId xmlns:p14="http://schemas.microsoft.com/office/powerpoint/2010/main" val="30392220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371601"/>
            <a:ext cx="4274820" cy="2897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4755727"/>
            <a:ext cx="2895600" cy="400110"/>
          </a:xfrm>
          <a:prstGeom prst="rect">
            <a:avLst/>
          </a:prstGeom>
        </p:spPr>
        <p:txBody>
          <a:bodyPr wrap="square">
            <a:spAutoFit/>
          </a:bodyPr>
          <a:lstStyle/>
          <a:p>
            <a:r>
              <a:rPr lang="pl-PL" sz="1000" b="1" dirty="0">
                <a:solidFill>
                  <a:schemeClr val="bg1"/>
                </a:solidFill>
              </a:rPr>
              <a:t>Inteligentne oprogramowanie </a:t>
            </a:r>
            <a:br>
              <a:rPr lang="pl-PL" sz="1000" b="1" dirty="0">
                <a:solidFill>
                  <a:schemeClr val="bg1"/>
                </a:solidFill>
              </a:rPr>
            </a:br>
            <a:r>
              <a:rPr lang="pl-PL" sz="1000" b="1" dirty="0">
                <a:solidFill>
                  <a:schemeClr val="bg1"/>
                </a:solidFill>
              </a:rPr>
              <a:t>z wykorzystaniem </a:t>
            </a:r>
            <a:r>
              <a:rPr lang="pl-PL" sz="1000" b="1" dirty="0" smtClean="0">
                <a:solidFill>
                  <a:schemeClr val="bg1"/>
                </a:solidFill>
              </a:rPr>
              <a:t>SQL </a:t>
            </a:r>
            <a:r>
              <a:rPr lang="pl-PL" sz="1000" b="1" dirty="0">
                <a:solidFill>
                  <a:schemeClr val="bg1"/>
                </a:solidFill>
              </a:rPr>
              <a:t>Server Data Mining</a:t>
            </a:r>
            <a:endParaRPr lang="en-US" sz="1000" dirty="0">
              <a:solidFill>
                <a:schemeClr val="bg1"/>
              </a:solidFill>
            </a:endParaRPr>
          </a:p>
        </p:txBody>
      </p:sp>
      <p:sp>
        <p:nvSpPr>
          <p:cNvPr id="7" name="Rectangle 6"/>
          <p:cNvSpPr/>
          <p:nvPr/>
        </p:nvSpPr>
        <p:spPr>
          <a:xfrm>
            <a:off x="17253" y="4520252"/>
            <a:ext cx="1143000" cy="323165"/>
          </a:xfrm>
          <a:prstGeom prst="rect">
            <a:avLst/>
          </a:prstGeom>
        </p:spPr>
        <p:txBody>
          <a:bodyPr wrap="square">
            <a:spAutoFit/>
          </a:bodyPr>
          <a:lstStyle/>
          <a:p>
            <a:r>
              <a:rPr lang="pl-PL" sz="700" b="1" dirty="0"/>
              <a:t>s</a:t>
            </a:r>
            <a:r>
              <a:rPr lang="pl-PL" sz="700" b="1" dirty="0" smtClean="0"/>
              <a:t>tyczeń 2015</a:t>
            </a:r>
          </a:p>
          <a:p>
            <a:r>
              <a:rPr lang="pl-PL" sz="800" b="1" dirty="0" smtClean="0"/>
              <a:t>Mirosław Kordos</a:t>
            </a:r>
            <a:endParaRPr lang="en-US" sz="800" dirty="0"/>
          </a:p>
        </p:txBody>
      </p:sp>
      <p:sp>
        <p:nvSpPr>
          <p:cNvPr id="8" name="Title 2"/>
          <p:cNvSpPr txBox="1">
            <a:spLocks/>
          </p:cNvSpPr>
          <p:nvPr/>
        </p:nvSpPr>
        <p:spPr>
          <a:xfrm>
            <a:off x="304800" y="133350"/>
            <a:ext cx="8839200" cy="857250"/>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pl-PL" sz="2800" dirty="0" smtClean="0">
                <a:solidFill>
                  <a:schemeClr val="bg2">
                    <a:lumMod val="50000"/>
                  </a:schemeClr>
                </a:solidFill>
              </a:rPr>
              <a:t>Czy potrzebujemy jeszcze coś oprócz Drzew Decyzyjnych?</a:t>
            </a:r>
            <a:endParaRPr lang="en-US" sz="2800" dirty="0">
              <a:solidFill>
                <a:schemeClr val="bg2">
                  <a:lumMod val="50000"/>
                </a:schemeClr>
              </a:solidFill>
            </a:endParaRPr>
          </a:p>
        </p:txBody>
      </p:sp>
      <p:sp>
        <p:nvSpPr>
          <p:cNvPr id="9" name="TextBox 8"/>
          <p:cNvSpPr txBox="1"/>
          <p:nvPr/>
        </p:nvSpPr>
        <p:spPr>
          <a:xfrm>
            <a:off x="3657600" y="971550"/>
            <a:ext cx="5181600" cy="369332"/>
          </a:xfrm>
          <a:prstGeom prst="rect">
            <a:avLst/>
          </a:prstGeom>
          <a:noFill/>
        </p:spPr>
        <p:txBody>
          <a:bodyPr wrap="square" rtlCol="0">
            <a:spAutoFit/>
          </a:bodyPr>
          <a:lstStyle/>
          <a:p>
            <a:r>
              <a:rPr lang="pl-PL" dirty="0" smtClean="0">
                <a:solidFill>
                  <a:srgbClr val="FF0000"/>
                </a:solidFill>
              </a:rPr>
              <a:t>Jaki jest problem z drzewami decyzyjnymi?</a:t>
            </a:r>
            <a:endParaRPr lang="en-US" dirty="0">
              <a:solidFill>
                <a:srgbClr val="FF0000"/>
              </a:solidFill>
            </a:endParaRPr>
          </a:p>
        </p:txBody>
      </p:sp>
      <p:pic>
        <p:nvPicPr>
          <p:cNvPr id="10"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4245510"/>
            <a:ext cx="3505200" cy="549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2"/>
          <p:cNvSpPr txBox="1">
            <a:spLocks noChangeArrowheads="1"/>
          </p:cNvSpPr>
          <p:nvPr/>
        </p:nvSpPr>
        <p:spPr bwMode="auto">
          <a:xfrm>
            <a:off x="3886200" y="4745490"/>
            <a:ext cx="3505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pl-PL" sz="1400" dirty="0"/>
              <a:t>V = </a:t>
            </a:r>
            <a:r>
              <a:rPr lang="pl-PL" altLang="pl-PL" sz="1400" dirty="0" err="1"/>
              <a:t>w</a:t>
            </a:r>
            <a:r>
              <a:rPr lang="en-US" altLang="pl-PL" sz="1400" dirty="0" err="1" smtClean="0"/>
              <a:t>arianc</a:t>
            </a:r>
            <a:r>
              <a:rPr lang="pl-PL" altLang="pl-PL" sz="1400" dirty="0" smtClean="0"/>
              <a:t>ja</a:t>
            </a:r>
            <a:r>
              <a:rPr lang="en-US" altLang="pl-PL" sz="1400" dirty="0" smtClean="0"/>
              <a:t>, </a:t>
            </a:r>
            <a:r>
              <a:rPr lang="pl-PL" altLang="pl-PL" sz="1400" dirty="0" smtClean="0"/>
              <a:t> </a:t>
            </a:r>
            <a:r>
              <a:rPr lang="en-US" altLang="pl-PL" sz="1400" dirty="0" smtClean="0"/>
              <a:t>p </a:t>
            </a:r>
            <a:r>
              <a:rPr lang="en-US" altLang="pl-PL" sz="1400" dirty="0"/>
              <a:t>= </a:t>
            </a:r>
            <a:r>
              <a:rPr lang="pl-PL" altLang="pl-PL" sz="1400" dirty="0" smtClean="0"/>
              <a:t>liczba wektorów w węźle</a:t>
            </a:r>
            <a:endParaRPr lang="pl-PL" altLang="pl-PL" sz="1400" dirty="0"/>
          </a:p>
        </p:txBody>
      </p:sp>
      <p:sp>
        <p:nvSpPr>
          <p:cNvPr id="12" name="TextBox 2"/>
          <p:cNvSpPr txBox="1">
            <a:spLocks noChangeArrowheads="1"/>
          </p:cNvSpPr>
          <p:nvPr/>
        </p:nvSpPr>
        <p:spPr bwMode="auto">
          <a:xfrm>
            <a:off x="3733800" y="3314999"/>
            <a:ext cx="5105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l-PL" altLang="pl-PL" sz="1400" dirty="0" smtClean="0"/>
              <a:t>Optymalizacja podziału w danym węźle jest optymalna tylko dla danego danego węzła i danego artybutu – brak bieżącej optymalizacji globalnej</a:t>
            </a:r>
            <a:endParaRPr lang="pl-PL" altLang="pl-PL" sz="1400" dirty="0"/>
          </a:p>
        </p:txBody>
      </p:sp>
    </p:spTree>
    <p:extLst>
      <p:ext uri="{BB962C8B-B14F-4D97-AF65-F5344CB8AC3E}">
        <p14:creationId xmlns:p14="http://schemas.microsoft.com/office/powerpoint/2010/main" val="251965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35845"/>
                                        </p:tgtEl>
                                      </p:cBhvr>
                                      <p:by x="50000" y="50000"/>
                                    </p:animScale>
                                  </p:childTnLst>
                                </p:cTn>
                              </p:par>
                              <p:par>
                                <p:cTn id="7" presetID="42" presetClass="path" presetSubtype="0" accel="50000" decel="50000" fill="hold" nodeType="withEffect">
                                  <p:stCondLst>
                                    <p:cond delay="0"/>
                                  </p:stCondLst>
                                  <p:childTnLst>
                                    <p:animMotion origin="layout" path="M -5.55556E-7 6.16903E-9 L -0.00035 -0.09254 " pathEditMode="relative" rAng="0" ptsTypes="AA">
                                      <p:cBhvr>
                                        <p:cTn id="8" dur="1000" fill="hold"/>
                                        <p:tgtEl>
                                          <p:spTgt spid="35845"/>
                                        </p:tgtEl>
                                        <p:attrNameLst>
                                          <p:attrName>ppt_x</p:attrName>
                                          <p:attrName>ppt_y</p:attrName>
                                        </p:attrNameLst>
                                      </p:cBhvr>
                                      <p:rCtr x="-17" y="-4627"/>
                                    </p:animMotion>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4952" y="4177926"/>
            <a:ext cx="4498848" cy="665491"/>
          </a:xfrm>
        </p:spPr>
        <p:txBody>
          <a:bodyPr>
            <a:normAutofit/>
          </a:bodyPr>
          <a:lstStyle/>
          <a:p>
            <a:pPr>
              <a:lnSpc>
                <a:spcPct val="124000"/>
              </a:lnSpc>
            </a:pPr>
            <a:r>
              <a:rPr lang="pl-PL" sz="1200" b="1" dirty="0" smtClean="0">
                <a:solidFill>
                  <a:schemeClr val="bg2">
                    <a:lumMod val="50000"/>
                  </a:schemeClr>
                </a:solidFill>
              </a:rPr>
              <a:t>Adresaci </a:t>
            </a:r>
            <a:br>
              <a:rPr lang="pl-PL" sz="1200" b="1" dirty="0" smtClean="0">
                <a:solidFill>
                  <a:schemeClr val="bg2">
                    <a:lumMod val="50000"/>
                  </a:schemeClr>
                </a:solidFill>
              </a:rPr>
            </a:br>
            <a:r>
              <a:rPr lang="pl-PL" sz="1200" dirty="0" smtClean="0"/>
              <a:t>Programiści i studenci informatyki </a:t>
            </a:r>
          </a:p>
        </p:txBody>
      </p:sp>
      <p:sp>
        <p:nvSpPr>
          <p:cNvPr id="3" name="Title 2"/>
          <p:cNvSpPr>
            <a:spLocks noGrp="1"/>
          </p:cNvSpPr>
          <p:nvPr>
            <p:ph type="title"/>
          </p:nvPr>
        </p:nvSpPr>
        <p:spPr>
          <a:xfrm>
            <a:off x="3200400" y="0"/>
            <a:ext cx="5486400" cy="857250"/>
          </a:xfrm>
        </p:spPr>
        <p:txBody>
          <a:bodyPr>
            <a:normAutofit/>
          </a:bodyPr>
          <a:lstStyle/>
          <a:p>
            <a:r>
              <a:rPr lang="pl-PL" sz="3200" dirty="0" smtClean="0">
                <a:solidFill>
                  <a:schemeClr val="bg2">
                    <a:lumMod val="50000"/>
                  </a:schemeClr>
                </a:solidFill>
              </a:rPr>
              <a:t>Cel i Idea Prezentacji</a:t>
            </a:r>
            <a:endParaRPr lang="en-US" sz="3200" dirty="0">
              <a:solidFill>
                <a:schemeClr val="bg2">
                  <a:lumMod val="50000"/>
                </a:schemeClr>
              </a:solidFill>
            </a:endParaRPr>
          </a:p>
        </p:txBody>
      </p:sp>
      <p:sp>
        <p:nvSpPr>
          <p:cNvPr id="6" name="Rectangle 5"/>
          <p:cNvSpPr/>
          <p:nvPr/>
        </p:nvSpPr>
        <p:spPr>
          <a:xfrm>
            <a:off x="0" y="4755727"/>
            <a:ext cx="2895600" cy="400110"/>
          </a:xfrm>
          <a:prstGeom prst="rect">
            <a:avLst/>
          </a:prstGeom>
        </p:spPr>
        <p:txBody>
          <a:bodyPr wrap="square">
            <a:spAutoFit/>
          </a:bodyPr>
          <a:lstStyle/>
          <a:p>
            <a:r>
              <a:rPr lang="pl-PL" sz="1000" b="1" dirty="0">
                <a:solidFill>
                  <a:schemeClr val="bg1"/>
                </a:solidFill>
              </a:rPr>
              <a:t>Inteligentne oprogramowanie </a:t>
            </a:r>
            <a:br>
              <a:rPr lang="pl-PL" sz="1000" b="1" dirty="0">
                <a:solidFill>
                  <a:schemeClr val="bg1"/>
                </a:solidFill>
              </a:rPr>
            </a:br>
            <a:r>
              <a:rPr lang="pl-PL" sz="1000" b="1" dirty="0">
                <a:solidFill>
                  <a:schemeClr val="bg1"/>
                </a:solidFill>
              </a:rPr>
              <a:t>z wykorzystaniem </a:t>
            </a:r>
            <a:r>
              <a:rPr lang="pl-PL" sz="1000" b="1" dirty="0" smtClean="0">
                <a:solidFill>
                  <a:schemeClr val="bg1"/>
                </a:solidFill>
              </a:rPr>
              <a:t>SQL </a:t>
            </a:r>
            <a:r>
              <a:rPr lang="pl-PL" sz="1000" b="1" dirty="0">
                <a:solidFill>
                  <a:schemeClr val="bg1"/>
                </a:solidFill>
              </a:rPr>
              <a:t>Server Data Mining</a:t>
            </a:r>
            <a:endParaRPr lang="en-US" sz="1000" dirty="0">
              <a:solidFill>
                <a:schemeClr val="bg1"/>
              </a:solidFill>
            </a:endParaRPr>
          </a:p>
        </p:txBody>
      </p:sp>
      <p:sp>
        <p:nvSpPr>
          <p:cNvPr id="7" name="Rectangle 6"/>
          <p:cNvSpPr/>
          <p:nvPr/>
        </p:nvSpPr>
        <p:spPr>
          <a:xfrm>
            <a:off x="17253" y="4520252"/>
            <a:ext cx="1143000" cy="323165"/>
          </a:xfrm>
          <a:prstGeom prst="rect">
            <a:avLst/>
          </a:prstGeom>
        </p:spPr>
        <p:txBody>
          <a:bodyPr wrap="square">
            <a:spAutoFit/>
          </a:bodyPr>
          <a:lstStyle/>
          <a:p>
            <a:r>
              <a:rPr lang="pl-PL" sz="700" b="1" dirty="0"/>
              <a:t>s</a:t>
            </a:r>
            <a:r>
              <a:rPr lang="pl-PL" sz="700" b="1" dirty="0" smtClean="0"/>
              <a:t>tyczeń 2015</a:t>
            </a:r>
          </a:p>
          <a:p>
            <a:r>
              <a:rPr lang="pl-PL" sz="800" b="1" dirty="0" smtClean="0"/>
              <a:t>Mirosław Kordos</a:t>
            </a:r>
            <a:endParaRPr lang="en-US" sz="800" dirty="0"/>
          </a:p>
        </p:txBody>
      </p:sp>
      <p:sp>
        <p:nvSpPr>
          <p:cNvPr id="9" name="Content Placeholder 1"/>
          <p:cNvSpPr txBox="1">
            <a:spLocks/>
          </p:cNvSpPr>
          <p:nvPr/>
        </p:nvSpPr>
        <p:spPr>
          <a:xfrm>
            <a:off x="3048000" y="971550"/>
            <a:ext cx="6019800" cy="582416"/>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24000"/>
              </a:lnSpc>
            </a:pPr>
            <a:r>
              <a:rPr lang="pl-PL" sz="1200" b="1" dirty="0" smtClean="0">
                <a:solidFill>
                  <a:schemeClr val="bg2">
                    <a:lumMod val="50000"/>
                  </a:schemeClr>
                </a:solidFill>
              </a:rPr>
              <a:t>Końcowy cel </a:t>
            </a:r>
            <a:br>
              <a:rPr lang="pl-PL" sz="1200" b="1" dirty="0" smtClean="0">
                <a:solidFill>
                  <a:schemeClr val="bg2">
                    <a:lumMod val="50000"/>
                  </a:schemeClr>
                </a:solidFill>
              </a:rPr>
            </a:br>
            <a:r>
              <a:rPr lang="pl-PL" sz="1200" dirty="0" smtClean="0"/>
              <a:t>Poprawa efektywności procesów technologicznych, biznesowych i innych</a:t>
            </a:r>
          </a:p>
        </p:txBody>
      </p:sp>
      <p:sp>
        <p:nvSpPr>
          <p:cNvPr id="11" name="Content Placeholder 1"/>
          <p:cNvSpPr txBox="1">
            <a:spLocks/>
          </p:cNvSpPr>
          <p:nvPr/>
        </p:nvSpPr>
        <p:spPr>
          <a:xfrm>
            <a:off x="3048000" y="1657350"/>
            <a:ext cx="4343400" cy="506216"/>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24000"/>
              </a:lnSpc>
            </a:pPr>
            <a:r>
              <a:rPr lang="pl-PL" sz="1200" b="1" dirty="0" smtClean="0">
                <a:solidFill>
                  <a:schemeClr val="bg2">
                    <a:lumMod val="50000"/>
                  </a:schemeClr>
                </a:solidFill>
              </a:rPr>
              <a:t>Sposób </a:t>
            </a:r>
            <a:br>
              <a:rPr lang="pl-PL" sz="1200" b="1" dirty="0" smtClean="0">
                <a:solidFill>
                  <a:schemeClr val="bg2">
                    <a:lumMod val="50000"/>
                  </a:schemeClr>
                </a:solidFill>
              </a:rPr>
            </a:br>
            <a:r>
              <a:rPr lang="pl-PL" sz="1200" dirty="0" smtClean="0"/>
              <a:t>Budowa inteligentnego systemu</a:t>
            </a:r>
          </a:p>
        </p:txBody>
      </p:sp>
      <p:sp>
        <p:nvSpPr>
          <p:cNvPr id="12" name="Content Placeholder 1"/>
          <p:cNvSpPr txBox="1">
            <a:spLocks/>
          </p:cNvSpPr>
          <p:nvPr/>
        </p:nvSpPr>
        <p:spPr>
          <a:xfrm>
            <a:off x="3048000" y="2343150"/>
            <a:ext cx="6271260" cy="914400"/>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24000"/>
              </a:lnSpc>
            </a:pPr>
            <a:r>
              <a:rPr lang="en-US" sz="1200" b="1" dirty="0" err="1" smtClean="0">
                <a:solidFill>
                  <a:schemeClr val="bg2">
                    <a:lumMod val="50000"/>
                  </a:schemeClr>
                </a:solidFill>
              </a:rPr>
              <a:t>Dlaczego</a:t>
            </a:r>
            <a:r>
              <a:rPr lang="en-US" sz="1200" b="1" dirty="0" smtClean="0">
                <a:solidFill>
                  <a:schemeClr val="bg2">
                    <a:lumMod val="50000"/>
                  </a:schemeClr>
                </a:solidFill>
              </a:rPr>
              <a:t> w </a:t>
            </a:r>
            <a:r>
              <a:rPr lang="en-US" sz="1200" b="1" dirty="0" err="1" smtClean="0">
                <a:solidFill>
                  <a:schemeClr val="bg2">
                    <a:lumMod val="50000"/>
                  </a:schemeClr>
                </a:solidFill>
              </a:rPr>
              <a:t>oparciu</a:t>
            </a:r>
            <a:r>
              <a:rPr lang="en-US" sz="1200" b="1" dirty="0" smtClean="0">
                <a:solidFill>
                  <a:schemeClr val="bg2">
                    <a:lumMod val="50000"/>
                  </a:schemeClr>
                </a:solidFill>
              </a:rPr>
              <a:t> o SQL Server data Mining?</a:t>
            </a:r>
            <a:r>
              <a:rPr lang="pl-PL" sz="1200" b="1" dirty="0" smtClean="0">
                <a:solidFill>
                  <a:schemeClr val="bg2">
                    <a:lumMod val="50000"/>
                  </a:schemeClr>
                </a:solidFill>
              </a:rPr>
              <a:t> </a:t>
            </a:r>
            <a:endParaRPr lang="en-US" sz="1200" b="1" dirty="0" smtClean="0">
              <a:solidFill>
                <a:schemeClr val="bg2">
                  <a:lumMod val="50000"/>
                </a:schemeClr>
              </a:solidFill>
            </a:endParaRPr>
          </a:p>
          <a:p>
            <a:pPr marL="393192" lvl="1" indent="0">
              <a:lnSpc>
                <a:spcPct val="124000"/>
              </a:lnSpc>
              <a:buFont typeface="Verdana"/>
              <a:buNone/>
            </a:pPr>
            <a:r>
              <a:rPr lang="en-US" sz="1200" dirty="0" err="1" smtClean="0"/>
              <a:t>Niski</a:t>
            </a:r>
            <a:r>
              <a:rPr lang="en-US" sz="1200" dirty="0" smtClean="0"/>
              <a:t> </a:t>
            </a:r>
            <a:r>
              <a:rPr lang="en-US" sz="1200" dirty="0" err="1" smtClean="0"/>
              <a:t>koszt</a:t>
            </a:r>
            <a:r>
              <a:rPr lang="en-US" sz="1200" dirty="0" smtClean="0"/>
              <a:t> </a:t>
            </a:r>
            <a:r>
              <a:rPr lang="en-US" sz="1200" dirty="0" err="1" smtClean="0"/>
              <a:t>wejścia</a:t>
            </a:r>
            <a:r>
              <a:rPr lang="pl-PL" sz="1200" dirty="0" smtClean="0"/>
              <a:t> </a:t>
            </a:r>
            <a:endParaRPr lang="en-US" sz="1200" dirty="0" smtClean="0"/>
          </a:p>
          <a:p>
            <a:pPr marL="393192" lvl="1" indent="0">
              <a:lnSpc>
                <a:spcPct val="124000"/>
              </a:lnSpc>
              <a:buFont typeface="Verdana"/>
              <a:buNone/>
            </a:pPr>
            <a:r>
              <a:rPr lang="en-US" sz="1200" dirty="0" err="1" smtClean="0"/>
              <a:t>Integracja</a:t>
            </a:r>
            <a:r>
              <a:rPr lang="en-US" sz="1200" dirty="0" smtClean="0"/>
              <a:t> z .NET </a:t>
            </a:r>
            <a:r>
              <a:rPr lang="pl-PL" sz="1200" dirty="0" smtClean="0"/>
              <a:t>i</a:t>
            </a:r>
            <a:r>
              <a:rPr lang="en-US" sz="1200" dirty="0" smtClean="0"/>
              <a:t> SQL Server</a:t>
            </a:r>
            <a:endParaRPr lang="pl-PL" sz="1200" dirty="0" smtClean="0"/>
          </a:p>
        </p:txBody>
      </p:sp>
      <p:sp>
        <p:nvSpPr>
          <p:cNvPr id="13" name="Content Placeholder 1"/>
          <p:cNvSpPr txBox="1">
            <a:spLocks/>
          </p:cNvSpPr>
          <p:nvPr/>
        </p:nvSpPr>
        <p:spPr>
          <a:xfrm>
            <a:off x="3048000" y="3322320"/>
            <a:ext cx="6324600" cy="860032"/>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24000"/>
              </a:lnSpc>
            </a:pPr>
            <a:r>
              <a:rPr lang="pl-PL" sz="1200" b="1" smtClean="0">
                <a:solidFill>
                  <a:schemeClr val="bg2">
                    <a:lumMod val="50000"/>
                  </a:schemeClr>
                </a:solidFill>
              </a:rPr>
              <a:t>Forma </a:t>
            </a:r>
            <a:r>
              <a:rPr lang="pl-PL" sz="1200" b="1" dirty="0" smtClean="0">
                <a:solidFill>
                  <a:schemeClr val="bg2">
                    <a:lumMod val="50000"/>
                  </a:schemeClr>
                </a:solidFill>
              </a:rPr>
              <a:t>prezentacji poszczególnych etapów</a:t>
            </a:r>
            <a:r>
              <a:rPr lang="pl-PL" sz="1200" smtClean="0"/>
              <a:t/>
            </a:r>
            <a:br>
              <a:rPr lang="pl-PL" sz="1200" smtClean="0"/>
            </a:br>
            <a:r>
              <a:rPr lang="pl-PL" sz="1200" smtClean="0"/>
              <a:t>Treść </a:t>
            </a:r>
            <a:r>
              <a:rPr lang="pl-PL" sz="1200" dirty="0" smtClean="0"/>
              <a:t>naukowa: co, jak, dlaczego i jakie korzyści</a:t>
            </a:r>
            <a:r>
              <a:rPr lang="pl-PL" sz="1200" smtClean="0"/>
              <a:t/>
            </a:r>
            <a:br>
              <a:rPr lang="pl-PL" sz="1200" smtClean="0"/>
            </a:br>
            <a:r>
              <a:rPr lang="pl-PL" sz="1200" smtClean="0"/>
              <a:t>Treść </a:t>
            </a:r>
            <a:r>
              <a:rPr lang="pl-PL" sz="1200" dirty="0" smtClean="0"/>
              <a:t>programistyczna: jak to zrealizować w SQL Server Data Mining</a:t>
            </a:r>
          </a:p>
        </p:txBody>
      </p:sp>
    </p:spTree>
    <p:extLst>
      <p:ext uri="{BB962C8B-B14F-4D97-AF65-F5344CB8AC3E}">
        <p14:creationId xmlns:p14="http://schemas.microsoft.com/office/powerpoint/2010/main" val="1147054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 calcmode="lin" valueType="num">
                                      <p:cBhvr>
                                        <p:cTn id="28"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5"/>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l-PL" altLang="pl-PL" sz="1800"/>
          </a:p>
        </p:txBody>
      </p:sp>
      <p:graphicFrame>
        <p:nvGraphicFramePr>
          <p:cNvPr id="37894" name="Object 3"/>
          <p:cNvGraphicFramePr>
            <a:graphicFrameLocks noChangeAspect="1"/>
          </p:cNvGraphicFramePr>
          <p:nvPr>
            <p:extLst>
              <p:ext uri="{D42A27DB-BD31-4B8C-83A1-F6EECF244321}">
                <p14:modId xmlns:p14="http://schemas.microsoft.com/office/powerpoint/2010/main" val="2695873725"/>
              </p:ext>
            </p:extLst>
          </p:nvPr>
        </p:nvGraphicFramePr>
        <p:xfrm>
          <a:off x="2819400" y="1562100"/>
          <a:ext cx="2362200" cy="1619250"/>
        </p:xfrm>
        <a:graphic>
          <a:graphicData uri="http://schemas.openxmlformats.org/presentationml/2006/ole">
            <mc:AlternateContent xmlns:mc="http://schemas.openxmlformats.org/markup-compatibility/2006">
              <mc:Choice xmlns:v="urn:schemas-microsoft-com:vml" Requires="v">
                <p:oleObj spid="_x0000_s1238" r:id="rId3" imgW="5169408" imgH="3649218" progId="Visio.Drawing.6">
                  <p:embed/>
                </p:oleObj>
              </mc:Choice>
              <mc:Fallback>
                <p:oleObj r:id="rId3" imgW="5169408" imgH="3649218"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562100"/>
                        <a:ext cx="2362200" cy="1619250"/>
                      </a:xfrm>
                      <a:prstGeom prst="rect">
                        <a:avLst/>
                      </a:prstGeom>
                      <a:noFill/>
                      <a:ln>
                        <a:noFill/>
                      </a:ln>
                      <a:extLst/>
                    </p:spPr>
                  </p:pic>
                </p:oleObj>
              </mc:Fallback>
            </mc:AlternateContent>
          </a:graphicData>
        </a:graphic>
      </p:graphicFrame>
      <p:sp>
        <p:nvSpPr>
          <p:cNvPr id="37895" name="Rectangle 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l-PL" altLang="pl-PL" sz="1800"/>
          </a:p>
        </p:txBody>
      </p:sp>
      <p:graphicFrame>
        <p:nvGraphicFramePr>
          <p:cNvPr id="37896" name="Object 6"/>
          <p:cNvGraphicFramePr>
            <a:graphicFrameLocks noChangeAspect="1"/>
          </p:cNvGraphicFramePr>
          <p:nvPr>
            <p:extLst>
              <p:ext uri="{D42A27DB-BD31-4B8C-83A1-F6EECF244321}">
                <p14:modId xmlns:p14="http://schemas.microsoft.com/office/powerpoint/2010/main" val="2746259170"/>
              </p:ext>
            </p:extLst>
          </p:nvPr>
        </p:nvGraphicFramePr>
        <p:xfrm>
          <a:off x="3048000" y="3200400"/>
          <a:ext cx="1981200" cy="914400"/>
        </p:xfrm>
        <a:graphic>
          <a:graphicData uri="http://schemas.openxmlformats.org/presentationml/2006/ole">
            <mc:AlternateContent xmlns:mc="http://schemas.openxmlformats.org/markup-compatibility/2006">
              <mc:Choice xmlns:v="urn:schemas-microsoft-com:vml" Requires="v">
                <p:oleObj spid="_x0000_s1239" name="Equation" r:id="rId5" imgW="698197" imgH="431613" progId="Equation.3">
                  <p:embed/>
                </p:oleObj>
              </mc:Choice>
              <mc:Fallback>
                <p:oleObj name="Equation" r:id="rId5" imgW="698197" imgH="431613"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3200400"/>
                        <a:ext cx="1981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7897" name="Picture 8" descr="fig-1-2-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67400" y="930688"/>
            <a:ext cx="2057400" cy="1300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8" name="Rectangle 7"/>
          <p:cNvSpPr>
            <a:spLocks noChangeArrowheads="1"/>
          </p:cNvSpPr>
          <p:nvPr/>
        </p:nvSpPr>
        <p:spPr bwMode="auto">
          <a:xfrm>
            <a:off x="5181600" y="2462511"/>
            <a:ext cx="36835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pl-PL" sz="2400" i="1" dirty="0"/>
              <a:t>Y=(1-exp(-βu))/(1+exp(-βu))</a:t>
            </a:r>
            <a:endParaRPr lang="pl-PL" altLang="pl-PL" sz="2400" i="1" dirty="0"/>
          </a:p>
        </p:txBody>
      </p:sp>
      <p:pic>
        <p:nvPicPr>
          <p:cNvPr id="11" name="Picture 6" descr="Fig-1-2-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43600" y="3181350"/>
            <a:ext cx="2366962"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0" y="4755727"/>
            <a:ext cx="2895600" cy="400110"/>
          </a:xfrm>
          <a:prstGeom prst="rect">
            <a:avLst/>
          </a:prstGeom>
        </p:spPr>
        <p:txBody>
          <a:bodyPr wrap="square">
            <a:spAutoFit/>
          </a:bodyPr>
          <a:lstStyle/>
          <a:p>
            <a:r>
              <a:rPr lang="pl-PL" sz="1000" b="1" dirty="0">
                <a:solidFill>
                  <a:schemeClr val="bg1"/>
                </a:solidFill>
              </a:rPr>
              <a:t>Inteligentne oprogramowanie </a:t>
            </a:r>
            <a:br>
              <a:rPr lang="pl-PL" sz="1000" b="1" dirty="0">
                <a:solidFill>
                  <a:schemeClr val="bg1"/>
                </a:solidFill>
              </a:rPr>
            </a:br>
            <a:r>
              <a:rPr lang="pl-PL" sz="1000" b="1" dirty="0">
                <a:solidFill>
                  <a:schemeClr val="bg1"/>
                </a:solidFill>
              </a:rPr>
              <a:t>z wykorzystaniem </a:t>
            </a:r>
            <a:r>
              <a:rPr lang="pl-PL" sz="1000" b="1" dirty="0" smtClean="0">
                <a:solidFill>
                  <a:schemeClr val="bg1"/>
                </a:solidFill>
              </a:rPr>
              <a:t>SQL </a:t>
            </a:r>
            <a:r>
              <a:rPr lang="pl-PL" sz="1000" b="1" dirty="0">
                <a:solidFill>
                  <a:schemeClr val="bg1"/>
                </a:solidFill>
              </a:rPr>
              <a:t>Server Data Mining</a:t>
            </a:r>
            <a:endParaRPr lang="en-US" sz="1000" dirty="0">
              <a:solidFill>
                <a:schemeClr val="bg1"/>
              </a:solidFill>
            </a:endParaRPr>
          </a:p>
        </p:txBody>
      </p:sp>
      <p:sp>
        <p:nvSpPr>
          <p:cNvPr id="14" name="Rectangle 13"/>
          <p:cNvSpPr/>
          <p:nvPr/>
        </p:nvSpPr>
        <p:spPr>
          <a:xfrm>
            <a:off x="17253" y="4520252"/>
            <a:ext cx="1143000" cy="323165"/>
          </a:xfrm>
          <a:prstGeom prst="rect">
            <a:avLst/>
          </a:prstGeom>
        </p:spPr>
        <p:txBody>
          <a:bodyPr wrap="square">
            <a:spAutoFit/>
          </a:bodyPr>
          <a:lstStyle/>
          <a:p>
            <a:r>
              <a:rPr lang="pl-PL" sz="700" b="1" dirty="0"/>
              <a:t>s</a:t>
            </a:r>
            <a:r>
              <a:rPr lang="pl-PL" sz="700" b="1" dirty="0" smtClean="0"/>
              <a:t>tyczeń 2015</a:t>
            </a:r>
          </a:p>
          <a:p>
            <a:r>
              <a:rPr lang="pl-PL" sz="800" b="1" dirty="0" smtClean="0"/>
              <a:t>Mirosław Kordos</a:t>
            </a:r>
            <a:endParaRPr lang="en-US" sz="800" dirty="0"/>
          </a:p>
        </p:txBody>
      </p:sp>
      <p:sp>
        <p:nvSpPr>
          <p:cNvPr id="15" name="Title 2"/>
          <p:cNvSpPr txBox="1">
            <a:spLocks/>
          </p:cNvSpPr>
          <p:nvPr/>
        </p:nvSpPr>
        <p:spPr>
          <a:xfrm>
            <a:off x="304800" y="0"/>
            <a:ext cx="8839200" cy="1276350"/>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pl-PL" sz="3200" dirty="0">
                <a:solidFill>
                  <a:schemeClr val="bg2">
                    <a:lumMod val="50000"/>
                  </a:schemeClr>
                </a:solidFill>
              </a:rPr>
              <a:t>Algorytmy </a:t>
            </a:r>
            <a:r>
              <a:rPr lang="pl-PL" sz="3200" dirty="0" smtClean="0">
                <a:solidFill>
                  <a:schemeClr val="bg2">
                    <a:lumMod val="50000"/>
                  </a:schemeClr>
                </a:solidFill>
              </a:rPr>
              <a:t>Predykcji</a:t>
            </a:r>
            <a:r>
              <a:rPr lang="en-US" sz="3200" dirty="0" smtClean="0">
                <a:solidFill>
                  <a:schemeClr val="bg2">
                    <a:lumMod val="50000"/>
                  </a:schemeClr>
                </a:solidFill>
              </a:rPr>
              <a:t> – </a:t>
            </a:r>
            <a:r>
              <a:rPr lang="pl-PL" sz="3200" dirty="0" smtClean="0">
                <a:solidFill>
                  <a:schemeClr val="bg2">
                    <a:lumMod val="50000"/>
                  </a:schemeClr>
                </a:solidFill>
              </a:rPr>
              <a:t>Neural Networks (Sieci Neuronowe)</a:t>
            </a:r>
            <a:endParaRPr lang="en-US" sz="3200" dirty="0">
              <a:solidFill>
                <a:schemeClr val="bg2">
                  <a:lumMod val="50000"/>
                </a:schemeClr>
              </a:solidFill>
            </a:endParaRPr>
          </a:p>
        </p:txBody>
      </p:sp>
      <p:sp>
        <p:nvSpPr>
          <p:cNvPr id="2" name="TextBox 1"/>
          <p:cNvSpPr txBox="1"/>
          <p:nvPr/>
        </p:nvSpPr>
        <p:spPr>
          <a:xfrm>
            <a:off x="2057400" y="4339471"/>
            <a:ext cx="3352800" cy="369332"/>
          </a:xfrm>
          <a:prstGeom prst="rect">
            <a:avLst/>
          </a:prstGeom>
          <a:noFill/>
        </p:spPr>
        <p:txBody>
          <a:bodyPr wrap="square" rtlCol="0">
            <a:spAutoFit/>
          </a:bodyPr>
          <a:lstStyle/>
          <a:p>
            <a:r>
              <a:rPr lang="pl-PL" dirty="0" smtClean="0"/>
              <a:t>MLP – Multilayer Perceptron</a:t>
            </a:r>
            <a:endParaRPr lang="en-US" dirty="0"/>
          </a:p>
        </p:txBody>
      </p:sp>
      <p:sp>
        <p:nvSpPr>
          <p:cNvPr id="16" name="Rounded Rectangle 15"/>
          <p:cNvSpPr/>
          <p:nvPr/>
        </p:nvSpPr>
        <p:spPr>
          <a:xfrm>
            <a:off x="2590800" y="1434659"/>
            <a:ext cx="2590800" cy="1746691"/>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912533" y="3181350"/>
            <a:ext cx="2269067" cy="990600"/>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727967" y="3028949"/>
            <a:ext cx="2590800" cy="1726777"/>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5681133" y="816051"/>
            <a:ext cx="2590800" cy="1529716"/>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51136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par>
                                <p:cTn id="13" presetID="21" presetClass="entr" presetSubtype="1"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heel(1)">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par>
                                <p:cTn id="21" presetID="21" presetClass="entr" presetSubtype="1"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heel(1)">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9"/>
                                        </p:tgtEl>
                                      </p:cBhvr>
                                    </p:animEffect>
                                    <p:set>
                                      <p:cBhvr>
                                        <p:cTn id="28" dur="1" fill="hold">
                                          <p:stCondLst>
                                            <p:cond delay="499"/>
                                          </p:stCondLst>
                                        </p:cTn>
                                        <p:tgtEl>
                                          <p:spTgt spid="19"/>
                                        </p:tgtEl>
                                        <p:attrNameLst>
                                          <p:attrName>style.visibility</p:attrName>
                                        </p:attrNameLst>
                                      </p:cBhvr>
                                      <p:to>
                                        <p:strVal val="hidden"/>
                                      </p:to>
                                    </p:set>
                                  </p:childTnLst>
                                </p:cTn>
                              </p:par>
                              <p:par>
                                <p:cTn id="29" presetID="21" presetClass="entr" presetSubtype="1"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heel(1)">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8"/>
                                        </p:tgtEl>
                                      </p:cBhvr>
                                    </p:animEffect>
                                    <p:set>
                                      <p:cBhvr>
                                        <p:cTn id="36"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19" grpId="0" animBg="1"/>
      <p:bldP spid="19"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1670044"/>
            <a:ext cx="3909495" cy="3192582"/>
          </a:xfrm>
          <a:prstGeom prst="rect">
            <a:avLst/>
          </a:prstGeom>
        </p:spPr>
      </p:pic>
      <p:sp>
        <p:nvSpPr>
          <p:cNvPr id="39941" name="Rectangle 5"/>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l-PL" altLang="pl-PL" sz="1800"/>
          </a:p>
        </p:txBody>
      </p:sp>
      <p:sp>
        <p:nvSpPr>
          <p:cNvPr id="39942" name="Rectangle 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l-PL" altLang="pl-PL" sz="1800"/>
          </a:p>
        </p:txBody>
      </p:sp>
      <p:sp>
        <p:nvSpPr>
          <p:cNvPr id="39943"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l-PL" altLang="pl-PL" sz="1800"/>
          </a:p>
        </p:txBody>
      </p:sp>
      <p:sp>
        <p:nvSpPr>
          <p:cNvPr id="8" name="Rectangle 7"/>
          <p:cNvSpPr/>
          <p:nvPr/>
        </p:nvSpPr>
        <p:spPr>
          <a:xfrm>
            <a:off x="0" y="4755727"/>
            <a:ext cx="2895600" cy="400110"/>
          </a:xfrm>
          <a:prstGeom prst="rect">
            <a:avLst/>
          </a:prstGeom>
        </p:spPr>
        <p:txBody>
          <a:bodyPr wrap="square">
            <a:spAutoFit/>
          </a:bodyPr>
          <a:lstStyle/>
          <a:p>
            <a:r>
              <a:rPr lang="pl-PL" sz="1000" b="1" dirty="0">
                <a:solidFill>
                  <a:schemeClr val="bg1"/>
                </a:solidFill>
              </a:rPr>
              <a:t>Inteligentne oprogramowanie </a:t>
            </a:r>
            <a:br>
              <a:rPr lang="pl-PL" sz="1000" b="1" dirty="0">
                <a:solidFill>
                  <a:schemeClr val="bg1"/>
                </a:solidFill>
              </a:rPr>
            </a:br>
            <a:r>
              <a:rPr lang="pl-PL" sz="1000" b="1" dirty="0">
                <a:solidFill>
                  <a:schemeClr val="bg1"/>
                </a:solidFill>
              </a:rPr>
              <a:t>z wykorzystaniem </a:t>
            </a:r>
            <a:r>
              <a:rPr lang="pl-PL" sz="1000" b="1" dirty="0" smtClean="0">
                <a:solidFill>
                  <a:schemeClr val="bg1"/>
                </a:solidFill>
              </a:rPr>
              <a:t>SQL </a:t>
            </a:r>
            <a:r>
              <a:rPr lang="pl-PL" sz="1000" b="1" dirty="0">
                <a:solidFill>
                  <a:schemeClr val="bg1"/>
                </a:solidFill>
              </a:rPr>
              <a:t>Server Data Mining</a:t>
            </a:r>
            <a:endParaRPr lang="en-US" sz="1000" dirty="0">
              <a:solidFill>
                <a:schemeClr val="bg1"/>
              </a:solidFill>
            </a:endParaRPr>
          </a:p>
        </p:txBody>
      </p:sp>
      <p:sp>
        <p:nvSpPr>
          <p:cNvPr id="10" name="Rectangle 9"/>
          <p:cNvSpPr/>
          <p:nvPr/>
        </p:nvSpPr>
        <p:spPr>
          <a:xfrm>
            <a:off x="17253" y="4520252"/>
            <a:ext cx="1143000" cy="323165"/>
          </a:xfrm>
          <a:prstGeom prst="rect">
            <a:avLst/>
          </a:prstGeom>
        </p:spPr>
        <p:txBody>
          <a:bodyPr wrap="square">
            <a:spAutoFit/>
          </a:bodyPr>
          <a:lstStyle/>
          <a:p>
            <a:r>
              <a:rPr lang="pl-PL" sz="700" b="1" dirty="0"/>
              <a:t>s</a:t>
            </a:r>
            <a:r>
              <a:rPr lang="pl-PL" sz="700" b="1" dirty="0" smtClean="0"/>
              <a:t>tyczeń 2015</a:t>
            </a:r>
          </a:p>
          <a:p>
            <a:r>
              <a:rPr lang="pl-PL" sz="800" b="1" dirty="0" smtClean="0"/>
              <a:t>Mirosław Kordos</a:t>
            </a:r>
            <a:endParaRPr lang="en-US" sz="800"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133350"/>
            <a:ext cx="2144344" cy="1985248"/>
          </a:xfrm>
          <a:prstGeom prst="rect">
            <a:avLst/>
          </a:prstGeom>
        </p:spPr>
      </p:pic>
      <p:sp>
        <p:nvSpPr>
          <p:cNvPr id="11" name="Title 2"/>
          <p:cNvSpPr txBox="1">
            <a:spLocks/>
          </p:cNvSpPr>
          <p:nvPr/>
        </p:nvSpPr>
        <p:spPr>
          <a:xfrm>
            <a:off x="914400" y="28575"/>
            <a:ext cx="6934200" cy="857250"/>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pl-PL" sz="3200" dirty="0" smtClean="0">
                <a:solidFill>
                  <a:schemeClr val="bg2">
                    <a:lumMod val="50000"/>
                  </a:schemeClr>
                </a:solidFill>
              </a:rPr>
              <a:t>Sieć MLP - Multilayed Perceptron</a:t>
            </a:r>
            <a:endParaRPr lang="en-US" sz="3200" dirty="0">
              <a:solidFill>
                <a:schemeClr val="bg2">
                  <a:lumMod val="50000"/>
                </a:schemeClr>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7548" y="2303737"/>
            <a:ext cx="562051" cy="230951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1176" y="1781969"/>
            <a:ext cx="328824" cy="2466182"/>
          </a:xfrm>
          <a:prstGeom prst="rect">
            <a:avLst/>
          </a:prstGeom>
        </p:spPr>
      </p:pic>
      <p:sp>
        <p:nvSpPr>
          <p:cNvPr id="13" name="Rounded Rectangle 12"/>
          <p:cNvSpPr/>
          <p:nvPr/>
        </p:nvSpPr>
        <p:spPr>
          <a:xfrm>
            <a:off x="3352800" y="1670044"/>
            <a:ext cx="711888" cy="2819401"/>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7467600" y="2190750"/>
            <a:ext cx="761999" cy="2564977"/>
          </a:xfrm>
          <a:prstGeom prst="roundRect">
            <a:avLst>
              <a:gd name="adj" fmla="val 21718"/>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29236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42" presetClass="path" presetSubtype="0" accel="50000" decel="50000" fill="hold" grpId="0" nodeType="withEffect">
                                  <p:stCondLst>
                                    <p:cond delay="0"/>
                                  </p:stCondLst>
                                  <p:childTnLst>
                                    <p:animMotion origin="layout" path="M 3.33333E-6 -1.46251E-6 L -0.09584 -0.0037 " pathEditMode="relative" rAng="0" ptsTypes="AA">
                                      <p:cBhvr>
                                        <p:cTn id="11" dur="500" fill="hold"/>
                                        <p:tgtEl>
                                          <p:spTgt spid="11"/>
                                        </p:tgtEl>
                                        <p:attrNameLst>
                                          <p:attrName>ppt_x</p:attrName>
                                          <p:attrName>ppt_y</p:attrName>
                                        </p:attrNameLst>
                                      </p:cBhvr>
                                      <p:rCtr x="-4792" y="-185"/>
                                    </p:animMotion>
                                  </p:childTnLst>
                                </p:cTn>
                              </p:par>
                              <p:par>
                                <p:cTn id="12" presetID="53" presetClass="entr" presetSubtype="16"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heel(1)">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par>
                                <p:cTn id="32" presetID="21" presetClass="entr" presetSubtype="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heel(1)">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3" grpId="1" animBg="1"/>
      <p:bldP spid="14" grpId="0" animBg="1"/>
      <p:bldP spid="1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5"/>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l-PL" altLang="pl-PL" sz="1800"/>
          </a:p>
        </p:txBody>
      </p:sp>
      <p:sp>
        <p:nvSpPr>
          <p:cNvPr id="40966" name="Rectangle 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l-PL" altLang="pl-PL" sz="1800"/>
          </a:p>
        </p:txBody>
      </p:sp>
      <p:sp>
        <p:nvSpPr>
          <p:cNvPr id="40967"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l-PL" altLang="pl-PL" sz="1800"/>
          </a:p>
        </p:txBody>
      </p:sp>
      <p:sp>
        <p:nvSpPr>
          <p:cNvPr id="40968" name="TextBox 6"/>
          <p:cNvSpPr txBox="1">
            <a:spLocks noChangeArrowheads="1"/>
          </p:cNvSpPr>
          <p:nvPr/>
        </p:nvSpPr>
        <p:spPr bwMode="auto">
          <a:xfrm>
            <a:off x="2971800" y="1147874"/>
            <a:ext cx="3048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l-PL" altLang="pl-PL" sz="1600" b="1" dirty="0" smtClean="0"/>
              <a:t>Uczenie sieci: </a:t>
            </a:r>
          </a:p>
          <a:p>
            <a:pPr eaLnBrk="1" hangingPunct="1">
              <a:spcBef>
                <a:spcPct val="0"/>
              </a:spcBef>
              <a:buFontTx/>
              <a:buNone/>
            </a:pPr>
            <a:r>
              <a:rPr lang="pl-PL" altLang="pl-PL" sz="1600" dirty="0" smtClean="0"/>
              <a:t>iteracyjna modyfikacja wartości wszystkich wag (opracowano wiele metod)</a:t>
            </a:r>
            <a:endParaRPr lang="en-US" altLang="pl-PL" sz="1600" dirty="0"/>
          </a:p>
          <a:p>
            <a:pPr eaLnBrk="1" hangingPunct="1">
              <a:spcBef>
                <a:spcPct val="0"/>
              </a:spcBef>
              <a:buFontTx/>
              <a:buNone/>
            </a:pPr>
            <a:endParaRPr lang="en-US" altLang="pl-PL" sz="1600" dirty="0"/>
          </a:p>
        </p:txBody>
      </p:sp>
      <p:sp>
        <p:nvSpPr>
          <p:cNvPr id="40969" name="Rectangle 10"/>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l-PL" altLang="pl-PL" sz="1800"/>
          </a:p>
        </p:txBody>
      </p:sp>
      <p:graphicFrame>
        <p:nvGraphicFramePr>
          <p:cNvPr id="40970" name="Object 2"/>
          <p:cNvGraphicFramePr>
            <a:graphicFrameLocks noChangeAspect="1"/>
          </p:cNvGraphicFramePr>
          <p:nvPr>
            <p:extLst>
              <p:ext uri="{D42A27DB-BD31-4B8C-83A1-F6EECF244321}">
                <p14:modId xmlns:p14="http://schemas.microsoft.com/office/powerpoint/2010/main" val="2202272142"/>
              </p:ext>
            </p:extLst>
          </p:nvPr>
        </p:nvGraphicFramePr>
        <p:xfrm>
          <a:off x="3352800" y="3486150"/>
          <a:ext cx="5071630" cy="622604"/>
        </p:xfrm>
        <a:graphic>
          <a:graphicData uri="http://schemas.openxmlformats.org/presentationml/2006/ole">
            <mc:AlternateContent xmlns:mc="http://schemas.openxmlformats.org/markup-compatibility/2006">
              <mc:Choice xmlns:v="urn:schemas-microsoft-com:vml" Requires="v">
                <p:oleObj spid="_x0000_s3181" name="Equation" r:id="rId3" imgW="2095500" imgH="342900" progId="Equation.3">
                  <p:embed/>
                </p:oleObj>
              </mc:Choice>
              <mc:Fallback>
                <p:oleObj name="Equation" r:id="rId3" imgW="2095500" imgH="342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486150"/>
                        <a:ext cx="5071630" cy="622604"/>
                      </a:xfrm>
                      <a:prstGeom prst="rect">
                        <a:avLst/>
                      </a:prstGeom>
                      <a:noFill/>
                      <a:ln>
                        <a:noFill/>
                      </a:ln>
                      <a:extLst/>
                    </p:spPr>
                  </p:pic>
                </p:oleObj>
              </mc:Fallback>
            </mc:AlternateContent>
          </a:graphicData>
        </a:graphic>
      </p:graphicFrame>
      <p:pic>
        <p:nvPicPr>
          <p:cNvPr id="11" name="Picture 2" descr="M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596899"/>
            <a:ext cx="2823834" cy="282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778125" y="4386395"/>
            <a:ext cx="5832475" cy="369332"/>
          </a:xfrm>
          <a:prstGeom prst="rect">
            <a:avLst/>
          </a:prstGeom>
          <a:noFill/>
        </p:spPr>
        <p:txBody>
          <a:bodyPr wrap="square" rtlCol="0">
            <a:spAutoFit/>
          </a:bodyPr>
          <a:lstStyle/>
          <a:p>
            <a:r>
              <a:rPr lang="pl-PL" dirty="0">
                <a:hlinkClick r:id="rId6"/>
              </a:rPr>
              <a:t>A</a:t>
            </a:r>
            <a:r>
              <a:rPr lang="pl-PL" dirty="0" smtClean="0">
                <a:hlinkClick r:id="rId6"/>
              </a:rPr>
              <a:t> </a:t>
            </a:r>
            <a:r>
              <a:rPr lang="pl-PL" dirty="0">
                <a:hlinkClick r:id="rId6"/>
              </a:rPr>
              <a:t>S</a:t>
            </a:r>
            <a:r>
              <a:rPr lang="pl-PL" dirty="0" smtClean="0">
                <a:hlinkClick r:id="rId6"/>
              </a:rPr>
              <a:t>urvey of Factors Influencing MLP Error Surface</a:t>
            </a:r>
            <a:r>
              <a:rPr lang="pl-PL" dirty="0" smtClean="0"/>
              <a:t>          </a:t>
            </a:r>
            <a:endParaRPr lang="en-US" dirty="0"/>
          </a:p>
        </p:txBody>
      </p:sp>
      <p:sp>
        <p:nvSpPr>
          <p:cNvPr id="13" name="Rectangle 12"/>
          <p:cNvSpPr/>
          <p:nvPr/>
        </p:nvSpPr>
        <p:spPr>
          <a:xfrm>
            <a:off x="0" y="4755727"/>
            <a:ext cx="2895600" cy="400110"/>
          </a:xfrm>
          <a:prstGeom prst="rect">
            <a:avLst/>
          </a:prstGeom>
        </p:spPr>
        <p:txBody>
          <a:bodyPr wrap="square">
            <a:spAutoFit/>
          </a:bodyPr>
          <a:lstStyle/>
          <a:p>
            <a:r>
              <a:rPr lang="pl-PL" sz="1000" b="1" dirty="0">
                <a:solidFill>
                  <a:schemeClr val="bg1"/>
                </a:solidFill>
              </a:rPr>
              <a:t>Inteligentne oprogramowanie </a:t>
            </a:r>
            <a:br>
              <a:rPr lang="pl-PL" sz="1000" b="1" dirty="0">
                <a:solidFill>
                  <a:schemeClr val="bg1"/>
                </a:solidFill>
              </a:rPr>
            </a:br>
            <a:r>
              <a:rPr lang="pl-PL" sz="1000" b="1" dirty="0">
                <a:solidFill>
                  <a:schemeClr val="bg1"/>
                </a:solidFill>
              </a:rPr>
              <a:t>z wykorzystaniem </a:t>
            </a:r>
            <a:r>
              <a:rPr lang="pl-PL" sz="1000" b="1" dirty="0" smtClean="0">
                <a:solidFill>
                  <a:schemeClr val="bg1"/>
                </a:solidFill>
              </a:rPr>
              <a:t>SQL </a:t>
            </a:r>
            <a:r>
              <a:rPr lang="pl-PL" sz="1000" b="1" dirty="0">
                <a:solidFill>
                  <a:schemeClr val="bg1"/>
                </a:solidFill>
              </a:rPr>
              <a:t>Server Data Mining</a:t>
            </a:r>
            <a:endParaRPr lang="en-US" sz="1000" dirty="0">
              <a:solidFill>
                <a:schemeClr val="bg1"/>
              </a:solidFill>
            </a:endParaRPr>
          </a:p>
        </p:txBody>
      </p:sp>
      <p:sp>
        <p:nvSpPr>
          <p:cNvPr id="14" name="Rectangle 13"/>
          <p:cNvSpPr/>
          <p:nvPr/>
        </p:nvSpPr>
        <p:spPr>
          <a:xfrm>
            <a:off x="17253" y="4520252"/>
            <a:ext cx="1143000" cy="323165"/>
          </a:xfrm>
          <a:prstGeom prst="rect">
            <a:avLst/>
          </a:prstGeom>
        </p:spPr>
        <p:txBody>
          <a:bodyPr wrap="square">
            <a:spAutoFit/>
          </a:bodyPr>
          <a:lstStyle/>
          <a:p>
            <a:r>
              <a:rPr lang="pl-PL" sz="700" b="1" dirty="0"/>
              <a:t>s</a:t>
            </a:r>
            <a:r>
              <a:rPr lang="pl-PL" sz="700" b="1" dirty="0" smtClean="0"/>
              <a:t>tyczeń 2015</a:t>
            </a:r>
          </a:p>
          <a:p>
            <a:r>
              <a:rPr lang="pl-PL" sz="800" b="1" dirty="0" smtClean="0"/>
              <a:t>Mirosław Kordos</a:t>
            </a:r>
            <a:endParaRPr lang="en-US" sz="800" dirty="0"/>
          </a:p>
        </p:txBody>
      </p:sp>
      <p:sp>
        <p:nvSpPr>
          <p:cNvPr id="15" name="Title 2"/>
          <p:cNvSpPr txBox="1">
            <a:spLocks/>
          </p:cNvSpPr>
          <p:nvPr/>
        </p:nvSpPr>
        <p:spPr>
          <a:xfrm>
            <a:off x="304800" y="28575"/>
            <a:ext cx="8839200" cy="857250"/>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pl-PL" sz="3200" dirty="0" smtClean="0">
                <a:solidFill>
                  <a:schemeClr val="bg2">
                    <a:lumMod val="50000"/>
                  </a:schemeClr>
                </a:solidFill>
              </a:rPr>
              <a:t>Uczenie sieci neuronowej MLP</a:t>
            </a:r>
            <a:endParaRPr lang="en-US" sz="3200" dirty="0">
              <a:solidFill>
                <a:schemeClr val="bg2">
                  <a:lumMod val="50000"/>
                </a:schemeClr>
              </a:solidFill>
            </a:endParaRPr>
          </a:p>
        </p:txBody>
      </p:sp>
      <p:sp>
        <p:nvSpPr>
          <p:cNvPr id="3" name="Rounded Rectangle 2"/>
          <p:cNvSpPr/>
          <p:nvPr/>
        </p:nvSpPr>
        <p:spPr>
          <a:xfrm>
            <a:off x="3200400" y="3414383"/>
            <a:ext cx="5181600" cy="780849"/>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705600" y="2876550"/>
            <a:ext cx="259080" cy="304800"/>
          </a:xfrm>
          <a:prstGeom prst="ellipse">
            <a:avLst/>
          </a:prstGeom>
          <a:noFill/>
          <a:ln w="254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001000" y="2759286"/>
            <a:ext cx="259080" cy="304800"/>
          </a:xfrm>
          <a:prstGeom prst="ellipse">
            <a:avLst/>
          </a:prstGeom>
          <a:noFill/>
          <a:ln w="254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70633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heel(1)">
                                      <p:cBhvr>
                                        <p:cTn id="17" dur="500"/>
                                        <p:tgtEl>
                                          <p:spTgt spid="17"/>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heel(1)">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7" grpId="0" animBg="1"/>
      <p:bldP spid="17" grpId="1" animBg="1"/>
      <p:bldP spid="18" grpId="0" animBg="1"/>
      <p:bldP spid="18"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3" name="Picture 2" descr="thyroidc-trn_16981659_HRS-0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4720" y="1645920"/>
            <a:ext cx="2640330" cy="264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3" descr="thyroidc-trn_16981659_ORS-0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7920" y="1645920"/>
            <a:ext cx="2640330" cy="264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4755727"/>
            <a:ext cx="2895600" cy="400110"/>
          </a:xfrm>
          <a:prstGeom prst="rect">
            <a:avLst/>
          </a:prstGeom>
        </p:spPr>
        <p:txBody>
          <a:bodyPr wrap="square">
            <a:spAutoFit/>
          </a:bodyPr>
          <a:lstStyle/>
          <a:p>
            <a:r>
              <a:rPr lang="pl-PL" sz="1000" b="1" dirty="0">
                <a:solidFill>
                  <a:schemeClr val="bg1"/>
                </a:solidFill>
              </a:rPr>
              <a:t>Inteligentne oprogramowanie </a:t>
            </a:r>
            <a:br>
              <a:rPr lang="pl-PL" sz="1000" b="1" dirty="0">
                <a:solidFill>
                  <a:schemeClr val="bg1"/>
                </a:solidFill>
              </a:rPr>
            </a:br>
            <a:r>
              <a:rPr lang="pl-PL" sz="1000" b="1" dirty="0">
                <a:solidFill>
                  <a:schemeClr val="bg1"/>
                </a:solidFill>
              </a:rPr>
              <a:t>z wykorzystaniem </a:t>
            </a:r>
            <a:r>
              <a:rPr lang="pl-PL" sz="1000" b="1" dirty="0" smtClean="0">
                <a:solidFill>
                  <a:schemeClr val="bg1"/>
                </a:solidFill>
              </a:rPr>
              <a:t>SQL </a:t>
            </a:r>
            <a:r>
              <a:rPr lang="pl-PL" sz="1000" b="1" dirty="0">
                <a:solidFill>
                  <a:schemeClr val="bg1"/>
                </a:solidFill>
              </a:rPr>
              <a:t>Server Data Mining</a:t>
            </a:r>
            <a:endParaRPr lang="en-US" sz="1000" dirty="0">
              <a:solidFill>
                <a:schemeClr val="bg1"/>
              </a:solidFill>
            </a:endParaRPr>
          </a:p>
        </p:txBody>
      </p:sp>
      <p:sp>
        <p:nvSpPr>
          <p:cNvPr id="8" name="Rectangle 7"/>
          <p:cNvSpPr/>
          <p:nvPr/>
        </p:nvSpPr>
        <p:spPr>
          <a:xfrm>
            <a:off x="17253" y="4520252"/>
            <a:ext cx="1143000" cy="323165"/>
          </a:xfrm>
          <a:prstGeom prst="rect">
            <a:avLst/>
          </a:prstGeom>
        </p:spPr>
        <p:txBody>
          <a:bodyPr wrap="square">
            <a:spAutoFit/>
          </a:bodyPr>
          <a:lstStyle/>
          <a:p>
            <a:r>
              <a:rPr lang="pl-PL" sz="700" b="1" dirty="0"/>
              <a:t>s</a:t>
            </a:r>
            <a:r>
              <a:rPr lang="pl-PL" sz="700" b="1" dirty="0" smtClean="0"/>
              <a:t>tyczeń 2015</a:t>
            </a:r>
          </a:p>
          <a:p>
            <a:r>
              <a:rPr lang="pl-PL" sz="800" b="1" dirty="0" smtClean="0"/>
              <a:t>Mirosław Kordos</a:t>
            </a:r>
            <a:endParaRPr lang="en-US" sz="800" dirty="0"/>
          </a:p>
        </p:txBody>
      </p:sp>
      <p:sp>
        <p:nvSpPr>
          <p:cNvPr id="9" name="Title 2"/>
          <p:cNvSpPr txBox="1">
            <a:spLocks/>
          </p:cNvSpPr>
          <p:nvPr/>
        </p:nvSpPr>
        <p:spPr>
          <a:xfrm>
            <a:off x="17253" y="0"/>
            <a:ext cx="9126747" cy="885825"/>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pl-PL" sz="3200" dirty="0">
                <a:solidFill>
                  <a:schemeClr val="bg2">
                    <a:lumMod val="50000"/>
                  </a:schemeClr>
                </a:solidFill>
              </a:rPr>
              <a:t>Algorytmy </a:t>
            </a:r>
            <a:r>
              <a:rPr lang="pl-PL" sz="3200" dirty="0" smtClean="0">
                <a:solidFill>
                  <a:schemeClr val="bg2">
                    <a:lumMod val="50000"/>
                  </a:schemeClr>
                </a:solidFill>
              </a:rPr>
              <a:t>Predykcji</a:t>
            </a:r>
            <a:r>
              <a:rPr lang="en-US" sz="3200" dirty="0" smtClean="0">
                <a:solidFill>
                  <a:schemeClr val="bg2">
                    <a:lumMod val="50000"/>
                  </a:schemeClr>
                </a:solidFill>
              </a:rPr>
              <a:t> – </a:t>
            </a:r>
            <a:r>
              <a:rPr lang="pl-PL" sz="3200" dirty="0" smtClean="0">
                <a:solidFill>
                  <a:schemeClr val="bg2">
                    <a:lumMod val="50000"/>
                  </a:schemeClr>
                </a:solidFill>
              </a:rPr>
              <a:t>Neural Networks</a:t>
            </a:r>
            <a:endParaRPr lang="en-US" sz="3200" dirty="0">
              <a:solidFill>
                <a:schemeClr val="bg2">
                  <a:lumMod val="50000"/>
                </a:schemeClr>
              </a:solidFill>
            </a:endParaRPr>
          </a:p>
        </p:txBody>
      </p:sp>
      <p:sp>
        <p:nvSpPr>
          <p:cNvPr id="7" name="Oval 6"/>
          <p:cNvSpPr/>
          <p:nvPr/>
        </p:nvSpPr>
        <p:spPr>
          <a:xfrm>
            <a:off x="6217920" y="3486150"/>
            <a:ext cx="259080" cy="304800"/>
          </a:xfrm>
          <a:prstGeom prst="ellipse">
            <a:avLst/>
          </a:prstGeom>
          <a:noFill/>
          <a:ln w="254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279005" y="1593003"/>
            <a:ext cx="259080" cy="304800"/>
          </a:xfrm>
          <a:prstGeom prst="ellipse">
            <a:avLst/>
          </a:prstGeom>
          <a:noFill/>
          <a:ln w="254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458200" y="3257550"/>
            <a:ext cx="259080" cy="304800"/>
          </a:xfrm>
          <a:prstGeom prst="ellipse">
            <a:avLst/>
          </a:prstGeom>
          <a:noFill/>
          <a:ln w="254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572159" y="1593003"/>
            <a:ext cx="259080" cy="304800"/>
          </a:xfrm>
          <a:prstGeom prst="ellipse">
            <a:avLst/>
          </a:prstGeom>
          <a:noFill/>
          <a:ln w="254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715000" y="3257550"/>
            <a:ext cx="259080" cy="304800"/>
          </a:xfrm>
          <a:prstGeom prst="ellipse">
            <a:avLst/>
          </a:prstGeom>
          <a:noFill/>
          <a:ln w="254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28272" y="3486150"/>
            <a:ext cx="259080" cy="304800"/>
          </a:xfrm>
          <a:prstGeom prst="ellipse">
            <a:avLst/>
          </a:prstGeom>
          <a:noFill/>
          <a:ln w="254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14629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500"/>
                                        <p:tgtEl>
                                          <p:spTgt spid="10"/>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childTnLst>
                          </p:cTn>
                        </p:par>
                        <p:par>
                          <p:cTn id="22" fill="hold">
                            <p:stCondLst>
                              <p:cond delay="500"/>
                            </p:stCondLst>
                            <p:childTnLst>
                              <p:par>
                                <p:cTn id="23" presetID="10" presetClass="exit" presetSubtype="0" fill="hold" grpId="1" nodeType="after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heel(1)">
                                      <p:cBhvr>
                                        <p:cTn id="30" dur="500"/>
                                        <p:tgtEl>
                                          <p:spTgt spid="12"/>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heel(1)">
                                      <p:cBhvr>
                                        <p:cTn id="33" dur="500"/>
                                        <p:tgtEl>
                                          <p:spTgt spid="13"/>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heel(1)">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7" name="Picture 2" descr="thyroidc-trn_16981659_HRS-1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4720" y="1645920"/>
            <a:ext cx="2640330" cy="264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3" descr="thyroidc-trn_16981659_ORS-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7920" y="1645920"/>
            <a:ext cx="2640330" cy="264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4755727"/>
            <a:ext cx="2895600" cy="400110"/>
          </a:xfrm>
          <a:prstGeom prst="rect">
            <a:avLst/>
          </a:prstGeom>
        </p:spPr>
        <p:txBody>
          <a:bodyPr wrap="square">
            <a:spAutoFit/>
          </a:bodyPr>
          <a:lstStyle/>
          <a:p>
            <a:r>
              <a:rPr lang="pl-PL" sz="1000" b="1" dirty="0">
                <a:solidFill>
                  <a:schemeClr val="bg1"/>
                </a:solidFill>
              </a:rPr>
              <a:t>Inteligentne oprogramowanie </a:t>
            </a:r>
            <a:br>
              <a:rPr lang="pl-PL" sz="1000" b="1" dirty="0">
                <a:solidFill>
                  <a:schemeClr val="bg1"/>
                </a:solidFill>
              </a:rPr>
            </a:br>
            <a:r>
              <a:rPr lang="pl-PL" sz="1000" b="1" dirty="0">
                <a:solidFill>
                  <a:schemeClr val="bg1"/>
                </a:solidFill>
              </a:rPr>
              <a:t>z wykorzystaniem </a:t>
            </a:r>
            <a:r>
              <a:rPr lang="pl-PL" sz="1000" b="1" dirty="0" smtClean="0">
                <a:solidFill>
                  <a:schemeClr val="bg1"/>
                </a:solidFill>
              </a:rPr>
              <a:t>SQL </a:t>
            </a:r>
            <a:r>
              <a:rPr lang="pl-PL" sz="1000" b="1" dirty="0">
                <a:solidFill>
                  <a:schemeClr val="bg1"/>
                </a:solidFill>
              </a:rPr>
              <a:t>Server Data Mining</a:t>
            </a:r>
            <a:endParaRPr lang="en-US" sz="1000" dirty="0">
              <a:solidFill>
                <a:schemeClr val="bg1"/>
              </a:solidFill>
            </a:endParaRPr>
          </a:p>
        </p:txBody>
      </p:sp>
      <p:sp>
        <p:nvSpPr>
          <p:cNvPr id="8" name="Rectangle 7"/>
          <p:cNvSpPr/>
          <p:nvPr/>
        </p:nvSpPr>
        <p:spPr>
          <a:xfrm>
            <a:off x="17253" y="4520252"/>
            <a:ext cx="1143000" cy="323165"/>
          </a:xfrm>
          <a:prstGeom prst="rect">
            <a:avLst/>
          </a:prstGeom>
        </p:spPr>
        <p:txBody>
          <a:bodyPr wrap="square">
            <a:spAutoFit/>
          </a:bodyPr>
          <a:lstStyle/>
          <a:p>
            <a:r>
              <a:rPr lang="pl-PL" sz="700" b="1" dirty="0"/>
              <a:t>s</a:t>
            </a:r>
            <a:r>
              <a:rPr lang="pl-PL" sz="700" b="1" dirty="0" smtClean="0"/>
              <a:t>tyczeń 2015</a:t>
            </a:r>
          </a:p>
          <a:p>
            <a:r>
              <a:rPr lang="pl-PL" sz="800" b="1" dirty="0" smtClean="0"/>
              <a:t>Mirosław Kordos</a:t>
            </a:r>
            <a:endParaRPr lang="en-US" sz="800" dirty="0"/>
          </a:p>
        </p:txBody>
      </p:sp>
      <p:sp>
        <p:nvSpPr>
          <p:cNvPr id="10" name="Title 2"/>
          <p:cNvSpPr txBox="1">
            <a:spLocks/>
          </p:cNvSpPr>
          <p:nvPr/>
        </p:nvSpPr>
        <p:spPr>
          <a:xfrm>
            <a:off x="17253" y="0"/>
            <a:ext cx="9126747" cy="885825"/>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pl-PL" sz="3200" dirty="0">
                <a:solidFill>
                  <a:schemeClr val="bg2">
                    <a:lumMod val="50000"/>
                  </a:schemeClr>
                </a:solidFill>
              </a:rPr>
              <a:t>Algorytmy </a:t>
            </a:r>
            <a:r>
              <a:rPr lang="pl-PL" sz="3200" dirty="0" smtClean="0">
                <a:solidFill>
                  <a:schemeClr val="bg2">
                    <a:lumMod val="50000"/>
                  </a:schemeClr>
                </a:solidFill>
              </a:rPr>
              <a:t>Predykcji</a:t>
            </a:r>
            <a:r>
              <a:rPr lang="en-US" sz="3200" dirty="0" smtClean="0">
                <a:solidFill>
                  <a:schemeClr val="bg2">
                    <a:lumMod val="50000"/>
                  </a:schemeClr>
                </a:solidFill>
              </a:rPr>
              <a:t> – </a:t>
            </a:r>
            <a:r>
              <a:rPr lang="pl-PL" sz="3200" dirty="0" smtClean="0">
                <a:solidFill>
                  <a:schemeClr val="bg2">
                    <a:lumMod val="50000"/>
                  </a:schemeClr>
                </a:solidFill>
              </a:rPr>
              <a:t>Neural Networks</a:t>
            </a:r>
            <a:endParaRPr lang="en-US" sz="3200" dirty="0">
              <a:solidFill>
                <a:schemeClr val="bg2">
                  <a:lumMod val="50000"/>
                </a:schemeClr>
              </a:solidFill>
            </a:endParaRPr>
          </a:p>
        </p:txBody>
      </p:sp>
    </p:spTree>
    <p:extLst>
      <p:ext uri="{BB962C8B-B14F-4D97-AF65-F5344CB8AC3E}">
        <p14:creationId xmlns:p14="http://schemas.microsoft.com/office/powerpoint/2010/main" val="1213021257"/>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1" name="Picture 2" descr="thyroidc-trn_16981659_HRS-4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4720" y="1645920"/>
            <a:ext cx="2640330" cy="264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3" descr="thyroidc-trn_16981659_ORS-4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7920" y="1645443"/>
            <a:ext cx="2640330" cy="264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4755727"/>
            <a:ext cx="2895600" cy="400110"/>
          </a:xfrm>
          <a:prstGeom prst="rect">
            <a:avLst/>
          </a:prstGeom>
        </p:spPr>
        <p:txBody>
          <a:bodyPr wrap="square">
            <a:spAutoFit/>
          </a:bodyPr>
          <a:lstStyle/>
          <a:p>
            <a:r>
              <a:rPr lang="pl-PL" sz="1000" b="1" dirty="0">
                <a:solidFill>
                  <a:schemeClr val="bg1"/>
                </a:solidFill>
              </a:rPr>
              <a:t>Inteligentne oprogramowanie </a:t>
            </a:r>
            <a:br>
              <a:rPr lang="pl-PL" sz="1000" b="1" dirty="0">
                <a:solidFill>
                  <a:schemeClr val="bg1"/>
                </a:solidFill>
              </a:rPr>
            </a:br>
            <a:r>
              <a:rPr lang="pl-PL" sz="1000" b="1" dirty="0">
                <a:solidFill>
                  <a:schemeClr val="bg1"/>
                </a:solidFill>
              </a:rPr>
              <a:t>z wykorzystaniem </a:t>
            </a:r>
            <a:r>
              <a:rPr lang="pl-PL" sz="1000" b="1" dirty="0" smtClean="0">
                <a:solidFill>
                  <a:schemeClr val="bg1"/>
                </a:solidFill>
              </a:rPr>
              <a:t>SQL </a:t>
            </a:r>
            <a:r>
              <a:rPr lang="pl-PL" sz="1000" b="1" dirty="0">
                <a:solidFill>
                  <a:schemeClr val="bg1"/>
                </a:solidFill>
              </a:rPr>
              <a:t>Server Data Mining</a:t>
            </a:r>
            <a:endParaRPr lang="en-US" sz="1000" dirty="0">
              <a:solidFill>
                <a:schemeClr val="bg1"/>
              </a:solidFill>
            </a:endParaRPr>
          </a:p>
        </p:txBody>
      </p:sp>
      <p:sp>
        <p:nvSpPr>
          <p:cNvPr id="8" name="Rectangle 7"/>
          <p:cNvSpPr/>
          <p:nvPr/>
        </p:nvSpPr>
        <p:spPr>
          <a:xfrm>
            <a:off x="17253" y="4520252"/>
            <a:ext cx="1143000" cy="323165"/>
          </a:xfrm>
          <a:prstGeom prst="rect">
            <a:avLst/>
          </a:prstGeom>
        </p:spPr>
        <p:txBody>
          <a:bodyPr wrap="square">
            <a:spAutoFit/>
          </a:bodyPr>
          <a:lstStyle/>
          <a:p>
            <a:r>
              <a:rPr lang="pl-PL" sz="700" b="1" dirty="0"/>
              <a:t>s</a:t>
            </a:r>
            <a:r>
              <a:rPr lang="pl-PL" sz="700" b="1" dirty="0" smtClean="0"/>
              <a:t>tyczeń 2015</a:t>
            </a:r>
          </a:p>
          <a:p>
            <a:r>
              <a:rPr lang="pl-PL" sz="800" b="1" dirty="0" smtClean="0"/>
              <a:t>Mirosław Kordos</a:t>
            </a:r>
            <a:endParaRPr lang="en-US" sz="800" dirty="0"/>
          </a:p>
        </p:txBody>
      </p:sp>
      <p:sp>
        <p:nvSpPr>
          <p:cNvPr id="10" name="Title 2"/>
          <p:cNvSpPr txBox="1">
            <a:spLocks/>
          </p:cNvSpPr>
          <p:nvPr/>
        </p:nvSpPr>
        <p:spPr>
          <a:xfrm>
            <a:off x="17253" y="0"/>
            <a:ext cx="9126747" cy="885825"/>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pl-PL" sz="3200" dirty="0">
                <a:solidFill>
                  <a:schemeClr val="bg2">
                    <a:lumMod val="50000"/>
                  </a:schemeClr>
                </a:solidFill>
              </a:rPr>
              <a:t>Algorytmy </a:t>
            </a:r>
            <a:r>
              <a:rPr lang="pl-PL" sz="3200" dirty="0" smtClean="0">
                <a:solidFill>
                  <a:schemeClr val="bg2">
                    <a:lumMod val="50000"/>
                  </a:schemeClr>
                </a:solidFill>
              </a:rPr>
              <a:t>Predykcji</a:t>
            </a:r>
            <a:r>
              <a:rPr lang="en-US" sz="3200" dirty="0" smtClean="0">
                <a:solidFill>
                  <a:schemeClr val="bg2">
                    <a:lumMod val="50000"/>
                  </a:schemeClr>
                </a:solidFill>
              </a:rPr>
              <a:t> – </a:t>
            </a:r>
            <a:r>
              <a:rPr lang="pl-PL" sz="3200" dirty="0" smtClean="0">
                <a:solidFill>
                  <a:schemeClr val="bg2">
                    <a:lumMod val="50000"/>
                  </a:schemeClr>
                </a:solidFill>
              </a:rPr>
              <a:t>Neural Networks</a:t>
            </a:r>
            <a:endParaRPr lang="en-US" sz="3200" dirty="0">
              <a:solidFill>
                <a:schemeClr val="bg2">
                  <a:lumMod val="50000"/>
                </a:schemeClr>
              </a:solidFill>
            </a:endParaRPr>
          </a:p>
        </p:txBody>
      </p:sp>
    </p:spTree>
    <p:extLst>
      <p:ext uri="{BB962C8B-B14F-4D97-AF65-F5344CB8AC3E}">
        <p14:creationId xmlns:p14="http://schemas.microsoft.com/office/powerpoint/2010/main" val="526110258"/>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5" name="Picture 2" descr="thyroidc-trn_16981659_HRS-20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4720" y="1645920"/>
            <a:ext cx="2640330" cy="264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3" descr="thyroidc-trn_16981659_ORS-20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7920" y="1645443"/>
            <a:ext cx="2544762" cy="2616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4755727"/>
            <a:ext cx="2895600" cy="400110"/>
          </a:xfrm>
          <a:prstGeom prst="rect">
            <a:avLst/>
          </a:prstGeom>
        </p:spPr>
        <p:txBody>
          <a:bodyPr wrap="square">
            <a:spAutoFit/>
          </a:bodyPr>
          <a:lstStyle/>
          <a:p>
            <a:r>
              <a:rPr lang="pl-PL" sz="1000" b="1" dirty="0">
                <a:solidFill>
                  <a:schemeClr val="bg1"/>
                </a:solidFill>
              </a:rPr>
              <a:t>Inteligentne oprogramowanie </a:t>
            </a:r>
            <a:br>
              <a:rPr lang="pl-PL" sz="1000" b="1" dirty="0">
                <a:solidFill>
                  <a:schemeClr val="bg1"/>
                </a:solidFill>
              </a:rPr>
            </a:br>
            <a:r>
              <a:rPr lang="pl-PL" sz="1000" b="1" dirty="0">
                <a:solidFill>
                  <a:schemeClr val="bg1"/>
                </a:solidFill>
              </a:rPr>
              <a:t>z wykorzystaniem </a:t>
            </a:r>
            <a:r>
              <a:rPr lang="pl-PL" sz="1000" b="1" dirty="0" smtClean="0">
                <a:solidFill>
                  <a:schemeClr val="bg1"/>
                </a:solidFill>
              </a:rPr>
              <a:t>SQL </a:t>
            </a:r>
            <a:r>
              <a:rPr lang="pl-PL" sz="1000" b="1" dirty="0">
                <a:solidFill>
                  <a:schemeClr val="bg1"/>
                </a:solidFill>
              </a:rPr>
              <a:t>Server Data Mining</a:t>
            </a:r>
            <a:endParaRPr lang="en-US" sz="1000" dirty="0">
              <a:solidFill>
                <a:schemeClr val="bg1"/>
              </a:solidFill>
            </a:endParaRPr>
          </a:p>
        </p:txBody>
      </p:sp>
      <p:sp>
        <p:nvSpPr>
          <p:cNvPr id="8" name="Rectangle 7"/>
          <p:cNvSpPr/>
          <p:nvPr/>
        </p:nvSpPr>
        <p:spPr>
          <a:xfrm>
            <a:off x="17253" y="4520252"/>
            <a:ext cx="1143000" cy="323165"/>
          </a:xfrm>
          <a:prstGeom prst="rect">
            <a:avLst/>
          </a:prstGeom>
        </p:spPr>
        <p:txBody>
          <a:bodyPr wrap="square">
            <a:spAutoFit/>
          </a:bodyPr>
          <a:lstStyle/>
          <a:p>
            <a:r>
              <a:rPr lang="pl-PL" sz="700" b="1" dirty="0"/>
              <a:t>s</a:t>
            </a:r>
            <a:r>
              <a:rPr lang="pl-PL" sz="700" b="1" dirty="0" smtClean="0"/>
              <a:t>tyczeń 2015</a:t>
            </a:r>
          </a:p>
          <a:p>
            <a:r>
              <a:rPr lang="pl-PL" sz="800" b="1" dirty="0" smtClean="0"/>
              <a:t>Mirosław Kordos</a:t>
            </a:r>
            <a:endParaRPr lang="en-US" sz="800" dirty="0"/>
          </a:p>
        </p:txBody>
      </p:sp>
      <p:sp>
        <p:nvSpPr>
          <p:cNvPr id="10" name="Title 2"/>
          <p:cNvSpPr txBox="1">
            <a:spLocks/>
          </p:cNvSpPr>
          <p:nvPr/>
        </p:nvSpPr>
        <p:spPr>
          <a:xfrm>
            <a:off x="17253" y="0"/>
            <a:ext cx="9126747" cy="885825"/>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pl-PL" sz="3200" dirty="0">
                <a:solidFill>
                  <a:schemeClr val="bg2">
                    <a:lumMod val="50000"/>
                  </a:schemeClr>
                </a:solidFill>
              </a:rPr>
              <a:t>Algorytmy </a:t>
            </a:r>
            <a:r>
              <a:rPr lang="pl-PL" sz="3200" dirty="0" smtClean="0">
                <a:solidFill>
                  <a:schemeClr val="bg2">
                    <a:lumMod val="50000"/>
                  </a:schemeClr>
                </a:solidFill>
              </a:rPr>
              <a:t>Predykcji</a:t>
            </a:r>
            <a:r>
              <a:rPr lang="en-US" sz="3200" dirty="0" smtClean="0">
                <a:solidFill>
                  <a:schemeClr val="bg2">
                    <a:lumMod val="50000"/>
                  </a:schemeClr>
                </a:solidFill>
              </a:rPr>
              <a:t> – </a:t>
            </a:r>
            <a:r>
              <a:rPr lang="pl-PL" sz="3200" dirty="0" smtClean="0">
                <a:solidFill>
                  <a:schemeClr val="bg2">
                    <a:lumMod val="50000"/>
                  </a:schemeClr>
                </a:solidFill>
              </a:rPr>
              <a:t>Neural Networks</a:t>
            </a:r>
            <a:endParaRPr lang="en-US" sz="3200" dirty="0">
              <a:solidFill>
                <a:schemeClr val="bg2">
                  <a:lumMod val="50000"/>
                </a:schemeClr>
              </a:solidFill>
            </a:endParaRPr>
          </a:p>
        </p:txBody>
      </p:sp>
    </p:spTree>
    <p:extLst>
      <p:ext uri="{BB962C8B-B14F-4D97-AF65-F5344CB8AC3E}">
        <p14:creationId xmlns:p14="http://schemas.microsoft.com/office/powerpoint/2010/main" val="194303493"/>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1733550"/>
            <a:ext cx="5105400" cy="1354217"/>
          </a:xfrm>
          <a:prstGeom prst="rect">
            <a:avLst/>
          </a:prstGeom>
          <a:noFill/>
        </p:spPr>
        <p:txBody>
          <a:bodyPr wrap="square" rtlCol="0">
            <a:spAutoFit/>
          </a:bodyPr>
          <a:lstStyle/>
          <a:p>
            <a:r>
              <a:rPr lang="pl-PL" b="1" dirty="0" smtClean="0"/>
              <a:t>Reguły logiczne </a:t>
            </a:r>
            <a:r>
              <a:rPr lang="pl-PL" sz="1600" dirty="0"/>
              <a:t> </a:t>
            </a:r>
            <a:r>
              <a:rPr lang="pl-PL" sz="1600" dirty="0" smtClean="0"/>
              <a:t>- z analizy wag w sieci poprzez aproksymacje funkcji transferu funkcją odcinkowo-liniową (lub ewentualnie w inne sposoby) są przeważnie znacznie bardziej złożone niż reguły z drzew decyzyjnych</a:t>
            </a:r>
            <a:endParaRPr lang="en-US" sz="1600" dirty="0"/>
          </a:p>
        </p:txBody>
      </p:sp>
      <p:sp>
        <p:nvSpPr>
          <p:cNvPr id="5" name="Rectangle 4"/>
          <p:cNvSpPr/>
          <p:nvPr/>
        </p:nvSpPr>
        <p:spPr>
          <a:xfrm>
            <a:off x="0" y="4755727"/>
            <a:ext cx="2895600" cy="400110"/>
          </a:xfrm>
          <a:prstGeom prst="rect">
            <a:avLst/>
          </a:prstGeom>
        </p:spPr>
        <p:txBody>
          <a:bodyPr wrap="square">
            <a:spAutoFit/>
          </a:bodyPr>
          <a:lstStyle/>
          <a:p>
            <a:r>
              <a:rPr lang="pl-PL" sz="1000" b="1" dirty="0">
                <a:solidFill>
                  <a:schemeClr val="bg1"/>
                </a:solidFill>
              </a:rPr>
              <a:t>Inteligentne oprogramowanie </a:t>
            </a:r>
            <a:br>
              <a:rPr lang="pl-PL" sz="1000" b="1" dirty="0">
                <a:solidFill>
                  <a:schemeClr val="bg1"/>
                </a:solidFill>
              </a:rPr>
            </a:br>
            <a:r>
              <a:rPr lang="pl-PL" sz="1000" b="1" dirty="0">
                <a:solidFill>
                  <a:schemeClr val="bg1"/>
                </a:solidFill>
              </a:rPr>
              <a:t>z wykorzystaniem </a:t>
            </a:r>
            <a:r>
              <a:rPr lang="pl-PL" sz="1000" b="1" dirty="0" smtClean="0">
                <a:solidFill>
                  <a:schemeClr val="bg1"/>
                </a:solidFill>
              </a:rPr>
              <a:t>SQL </a:t>
            </a:r>
            <a:r>
              <a:rPr lang="pl-PL" sz="1000" b="1" dirty="0">
                <a:solidFill>
                  <a:schemeClr val="bg1"/>
                </a:solidFill>
              </a:rPr>
              <a:t>Server Data Mining</a:t>
            </a:r>
            <a:endParaRPr lang="en-US" sz="1000" dirty="0">
              <a:solidFill>
                <a:schemeClr val="bg1"/>
              </a:solidFill>
            </a:endParaRPr>
          </a:p>
        </p:txBody>
      </p:sp>
      <p:sp>
        <p:nvSpPr>
          <p:cNvPr id="6" name="Rectangle 5"/>
          <p:cNvSpPr/>
          <p:nvPr/>
        </p:nvSpPr>
        <p:spPr>
          <a:xfrm>
            <a:off x="17253" y="4520252"/>
            <a:ext cx="1143000" cy="323165"/>
          </a:xfrm>
          <a:prstGeom prst="rect">
            <a:avLst/>
          </a:prstGeom>
        </p:spPr>
        <p:txBody>
          <a:bodyPr wrap="square">
            <a:spAutoFit/>
          </a:bodyPr>
          <a:lstStyle/>
          <a:p>
            <a:r>
              <a:rPr lang="pl-PL" sz="700" b="1" dirty="0"/>
              <a:t>s</a:t>
            </a:r>
            <a:r>
              <a:rPr lang="pl-PL" sz="700" b="1" dirty="0" smtClean="0"/>
              <a:t>tyczeń 2015</a:t>
            </a:r>
          </a:p>
          <a:p>
            <a:r>
              <a:rPr lang="pl-PL" sz="800" b="1" dirty="0" smtClean="0"/>
              <a:t>Mirosław Kordos</a:t>
            </a:r>
            <a:endParaRPr lang="en-US" sz="800" dirty="0"/>
          </a:p>
        </p:txBody>
      </p:sp>
      <p:sp>
        <p:nvSpPr>
          <p:cNvPr id="9" name="TextBox 8"/>
          <p:cNvSpPr txBox="1"/>
          <p:nvPr/>
        </p:nvSpPr>
        <p:spPr>
          <a:xfrm>
            <a:off x="3657600" y="971550"/>
            <a:ext cx="5181600" cy="369332"/>
          </a:xfrm>
          <a:prstGeom prst="rect">
            <a:avLst/>
          </a:prstGeom>
          <a:noFill/>
        </p:spPr>
        <p:txBody>
          <a:bodyPr wrap="square" rtlCol="0">
            <a:spAutoFit/>
          </a:bodyPr>
          <a:lstStyle/>
          <a:p>
            <a:r>
              <a:rPr lang="pl-PL" dirty="0" smtClean="0">
                <a:solidFill>
                  <a:srgbClr val="FF0000"/>
                </a:solidFill>
              </a:rPr>
              <a:t>Jaki jest problem z sieciami neuronowymi?</a:t>
            </a:r>
            <a:endParaRPr lang="en-US" dirty="0">
              <a:solidFill>
                <a:srgbClr val="FF0000"/>
              </a:solidFill>
            </a:endParaRPr>
          </a:p>
        </p:txBody>
      </p:sp>
      <p:sp>
        <p:nvSpPr>
          <p:cNvPr id="10" name="TextBox 9"/>
          <p:cNvSpPr txBox="1"/>
          <p:nvPr/>
        </p:nvSpPr>
        <p:spPr>
          <a:xfrm>
            <a:off x="1752600" y="3896276"/>
            <a:ext cx="6916946" cy="369332"/>
          </a:xfrm>
          <a:prstGeom prst="rect">
            <a:avLst/>
          </a:prstGeom>
          <a:noFill/>
        </p:spPr>
        <p:txBody>
          <a:bodyPr wrap="square" rtlCol="0">
            <a:spAutoFit/>
          </a:bodyPr>
          <a:lstStyle/>
          <a:p>
            <a:r>
              <a:rPr lang="pl-PL" dirty="0" smtClean="0">
                <a:hlinkClick r:id="rId2"/>
              </a:rPr>
              <a:t>Joining Advantages of Decision Trees and Neural Networks</a:t>
            </a:r>
            <a:endParaRPr lang="en-US" dirty="0"/>
          </a:p>
        </p:txBody>
      </p:sp>
      <p:sp>
        <p:nvSpPr>
          <p:cNvPr id="11" name="Title 2"/>
          <p:cNvSpPr txBox="1">
            <a:spLocks/>
          </p:cNvSpPr>
          <p:nvPr/>
        </p:nvSpPr>
        <p:spPr>
          <a:xfrm>
            <a:off x="17253" y="0"/>
            <a:ext cx="9126747" cy="885825"/>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pl-PL" sz="3200" dirty="0">
                <a:solidFill>
                  <a:schemeClr val="bg2">
                    <a:lumMod val="50000"/>
                  </a:schemeClr>
                </a:solidFill>
              </a:rPr>
              <a:t>Algorytmy </a:t>
            </a:r>
            <a:r>
              <a:rPr lang="pl-PL" sz="3200" dirty="0" smtClean="0">
                <a:solidFill>
                  <a:schemeClr val="bg2">
                    <a:lumMod val="50000"/>
                  </a:schemeClr>
                </a:solidFill>
              </a:rPr>
              <a:t>Predykcji</a:t>
            </a:r>
            <a:r>
              <a:rPr lang="en-US" sz="3200" dirty="0" smtClean="0">
                <a:solidFill>
                  <a:schemeClr val="bg2">
                    <a:lumMod val="50000"/>
                  </a:schemeClr>
                </a:solidFill>
              </a:rPr>
              <a:t> – </a:t>
            </a:r>
            <a:r>
              <a:rPr lang="pl-PL" sz="3200" dirty="0" smtClean="0">
                <a:solidFill>
                  <a:schemeClr val="bg2">
                    <a:lumMod val="50000"/>
                  </a:schemeClr>
                </a:solidFill>
              </a:rPr>
              <a:t>Neural Networks</a:t>
            </a:r>
            <a:endParaRPr lang="en-US" sz="3200" dirty="0">
              <a:solidFill>
                <a:schemeClr val="bg2">
                  <a:lumMod val="50000"/>
                </a:schemeClr>
              </a:solidFill>
            </a:endParaRPr>
          </a:p>
        </p:txBody>
      </p:sp>
    </p:spTree>
    <p:extLst>
      <p:ext uri="{BB962C8B-B14F-4D97-AF65-F5344CB8AC3E}">
        <p14:creationId xmlns:p14="http://schemas.microsoft.com/office/powerpoint/2010/main" val="4444930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1000" tmFilter="0, 0; .2, .5; .8, .5; 1, 0"/>
                                        <p:tgtEl>
                                          <p:spTgt spid="10"/>
                                        </p:tgtEl>
                                      </p:cBhvr>
                                    </p:animEffect>
                                    <p:animScale>
                                      <p:cBhvr>
                                        <p:cTn id="14" dur="50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755727"/>
            <a:ext cx="2895600" cy="400110"/>
          </a:xfrm>
          <a:prstGeom prst="rect">
            <a:avLst/>
          </a:prstGeom>
        </p:spPr>
        <p:txBody>
          <a:bodyPr wrap="square">
            <a:spAutoFit/>
          </a:bodyPr>
          <a:lstStyle/>
          <a:p>
            <a:r>
              <a:rPr lang="pl-PL" sz="1000" b="1" dirty="0">
                <a:solidFill>
                  <a:schemeClr val="bg1"/>
                </a:solidFill>
              </a:rPr>
              <a:t>Inteligentne oprogramowanie </a:t>
            </a:r>
            <a:br>
              <a:rPr lang="pl-PL" sz="1000" b="1" dirty="0">
                <a:solidFill>
                  <a:schemeClr val="bg1"/>
                </a:solidFill>
              </a:rPr>
            </a:br>
            <a:r>
              <a:rPr lang="pl-PL" sz="1000" b="1" dirty="0">
                <a:solidFill>
                  <a:schemeClr val="bg1"/>
                </a:solidFill>
              </a:rPr>
              <a:t>z wykorzystaniem </a:t>
            </a:r>
            <a:r>
              <a:rPr lang="pl-PL" sz="1000" b="1" dirty="0" smtClean="0">
                <a:solidFill>
                  <a:schemeClr val="bg1"/>
                </a:solidFill>
              </a:rPr>
              <a:t>SQL </a:t>
            </a:r>
            <a:r>
              <a:rPr lang="pl-PL" sz="1000" b="1" dirty="0">
                <a:solidFill>
                  <a:schemeClr val="bg1"/>
                </a:solidFill>
              </a:rPr>
              <a:t>Server Data Mining</a:t>
            </a:r>
            <a:endParaRPr lang="en-US" sz="1000" dirty="0">
              <a:solidFill>
                <a:schemeClr val="bg1"/>
              </a:solidFill>
            </a:endParaRPr>
          </a:p>
        </p:txBody>
      </p:sp>
      <p:sp>
        <p:nvSpPr>
          <p:cNvPr id="7" name="Rectangle 6"/>
          <p:cNvSpPr/>
          <p:nvPr/>
        </p:nvSpPr>
        <p:spPr>
          <a:xfrm>
            <a:off x="17253" y="4520252"/>
            <a:ext cx="1143000" cy="323165"/>
          </a:xfrm>
          <a:prstGeom prst="rect">
            <a:avLst/>
          </a:prstGeom>
        </p:spPr>
        <p:txBody>
          <a:bodyPr wrap="square">
            <a:spAutoFit/>
          </a:bodyPr>
          <a:lstStyle/>
          <a:p>
            <a:r>
              <a:rPr lang="pl-PL" sz="700" b="1" dirty="0"/>
              <a:t>s</a:t>
            </a:r>
            <a:r>
              <a:rPr lang="pl-PL" sz="700" b="1" dirty="0" smtClean="0"/>
              <a:t>tyczeń 2015</a:t>
            </a:r>
          </a:p>
          <a:p>
            <a:r>
              <a:rPr lang="pl-PL" sz="800" b="1" dirty="0" smtClean="0"/>
              <a:t>Mirosław Kordos</a:t>
            </a:r>
            <a:endParaRPr lang="en-US" sz="800" dirty="0"/>
          </a:p>
        </p:txBody>
      </p:sp>
      <p:sp>
        <p:nvSpPr>
          <p:cNvPr id="9" name="Title 2"/>
          <p:cNvSpPr txBox="1">
            <a:spLocks/>
          </p:cNvSpPr>
          <p:nvPr/>
        </p:nvSpPr>
        <p:spPr>
          <a:xfrm>
            <a:off x="17253" y="-3810"/>
            <a:ext cx="9126747" cy="857250"/>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pl-PL" sz="3200" dirty="0">
                <a:solidFill>
                  <a:schemeClr val="bg2">
                    <a:lumMod val="50000"/>
                  </a:schemeClr>
                </a:solidFill>
              </a:rPr>
              <a:t>Algorytmy </a:t>
            </a:r>
            <a:r>
              <a:rPr lang="pl-PL" sz="3200" dirty="0" smtClean="0">
                <a:solidFill>
                  <a:schemeClr val="bg2">
                    <a:lumMod val="50000"/>
                  </a:schemeClr>
                </a:solidFill>
              </a:rPr>
              <a:t>Predykcji</a:t>
            </a:r>
            <a:r>
              <a:rPr lang="en-US" sz="3200" dirty="0" smtClean="0">
                <a:solidFill>
                  <a:schemeClr val="bg2">
                    <a:lumMod val="50000"/>
                  </a:schemeClr>
                </a:solidFill>
              </a:rPr>
              <a:t> – Linear Regression</a:t>
            </a:r>
            <a:endParaRPr lang="en-US" sz="3200" dirty="0">
              <a:solidFill>
                <a:schemeClr val="bg2">
                  <a:lumMod val="50000"/>
                </a:schemeClr>
              </a:solidFill>
            </a:endParaRPr>
          </a:p>
        </p:txBody>
      </p:sp>
      <mc:AlternateContent xmlns:mc="http://schemas.openxmlformats.org/markup-compatibility/2006" xmlns:a14="http://schemas.microsoft.com/office/drawing/2010/main">
        <mc:Choice Requires="a14">
          <p:sp>
            <p:nvSpPr>
              <p:cNvPr id="4" name="TextBox 3"/>
              <p:cNvSpPr txBox="1"/>
              <p:nvPr/>
            </p:nvSpPr>
            <p:spPr>
              <a:xfrm>
                <a:off x="4509655" y="4150920"/>
                <a:ext cx="4191000" cy="369332"/>
              </a:xfrm>
              <a:prstGeom prst="rect">
                <a:avLst/>
              </a:prstGeom>
              <a:noFill/>
            </p:spPr>
            <p:txBody>
              <a:bodyPr wrap="square" rtlCol="0">
                <a:spAutoFit/>
              </a:bodyPr>
              <a:lstStyle/>
              <a:p>
                <a14:m>
                  <m:oMath xmlns:m="http://schemas.openxmlformats.org/officeDocument/2006/math">
                    <m:r>
                      <a:rPr lang="pl-PL" b="0" i="1" smtClean="0">
                        <a:latin typeface="Cambria Math"/>
                      </a:rPr>
                      <m:t>𝑦</m:t>
                    </m:r>
                    <m:r>
                      <a:rPr lang="pl-PL" b="0" i="1" smtClean="0">
                        <a:latin typeface="Cambria Math"/>
                      </a:rPr>
                      <m:t>=</m:t>
                    </m:r>
                    <m:sSub>
                      <m:sSubPr>
                        <m:ctrlPr>
                          <a:rPr lang="pl-PL" b="0" i="1" smtClean="0">
                            <a:latin typeface="Cambria Math"/>
                          </a:rPr>
                        </m:ctrlPr>
                      </m:sSubPr>
                      <m:e>
                        <m:r>
                          <a:rPr lang="pl-PL" b="0" i="1" smtClean="0">
                            <a:latin typeface="Cambria Math"/>
                          </a:rPr>
                          <m:t>𝑎</m:t>
                        </m:r>
                      </m:e>
                      <m:sub>
                        <m:r>
                          <a:rPr lang="pl-PL" b="0" i="1" smtClean="0">
                            <a:latin typeface="Cambria Math"/>
                          </a:rPr>
                          <m:t>0</m:t>
                        </m:r>
                      </m:sub>
                    </m:sSub>
                    <m:r>
                      <a:rPr lang="pl-PL" b="0" i="0" smtClean="0">
                        <a:latin typeface="Cambria Math"/>
                      </a:rPr>
                      <m:t>+ </m:t>
                    </m:r>
                    <m:sSub>
                      <m:sSubPr>
                        <m:ctrlPr>
                          <a:rPr lang="pl-PL" i="1">
                            <a:latin typeface="Cambria Math"/>
                          </a:rPr>
                        </m:ctrlPr>
                      </m:sSubPr>
                      <m:e>
                        <m:r>
                          <a:rPr lang="pl-PL" i="1">
                            <a:latin typeface="Cambria Math"/>
                          </a:rPr>
                          <m:t>𝑎</m:t>
                        </m:r>
                      </m:e>
                      <m:sub>
                        <m:r>
                          <a:rPr lang="pl-PL" b="0" i="1" smtClean="0">
                            <a:latin typeface="Cambria Math"/>
                          </a:rPr>
                          <m:t>1</m:t>
                        </m:r>
                      </m:sub>
                    </m:sSub>
                  </m:oMath>
                </a14:m>
                <a:r>
                  <a:rPr lang="pl-PL" dirty="0" smtClean="0"/>
                  <a:t> </a:t>
                </a:r>
                <a14:m>
                  <m:oMath xmlns:m="http://schemas.openxmlformats.org/officeDocument/2006/math">
                    <m:sSub>
                      <m:sSubPr>
                        <m:ctrlPr>
                          <a:rPr lang="pl-PL" i="1">
                            <a:latin typeface="Cambria Math"/>
                          </a:rPr>
                        </m:ctrlPr>
                      </m:sSubPr>
                      <m:e>
                        <m:r>
                          <a:rPr lang="pl-PL" b="0" i="1" smtClean="0">
                            <a:latin typeface="Cambria Math"/>
                          </a:rPr>
                          <m:t>𝑥</m:t>
                        </m:r>
                      </m:e>
                      <m:sub>
                        <m:r>
                          <a:rPr lang="pl-PL" b="0" i="1" smtClean="0">
                            <a:latin typeface="Cambria Math"/>
                          </a:rPr>
                          <m:t>1</m:t>
                        </m:r>
                      </m:sub>
                    </m:sSub>
                  </m:oMath>
                </a14:m>
                <a:r>
                  <a:rPr lang="pl-PL" dirty="0" smtClean="0"/>
                  <a:t> + </a:t>
                </a:r>
                <a14:m>
                  <m:oMath xmlns:m="http://schemas.openxmlformats.org/officeDocument/2006/math">
                    <m:sSub>
                      <m:sSubPr>
                        <m:ctrlPr>
                          <a:rPr lang="pl-PL" i="1">
                            <a:latin typeface="Cambria Math"/>
                          </a:rPr>
                        </m:ctrlPr>
                      </m:sSubPr>
                      <m:e>
                        <m:r>
                          <a:rPr lang="pl-PL" i="1">
                            <a:latin typeface="Cambria Math"/>
                          </a:rPr>
                          <m:t>𝑎</m:t>
                        </m:r>
                      </m:e>
                      <m:sub>
                        <m:r>
                          <a:rPr lang="pl-PL" b="0" i="1" smtClean="0">
                            <a:latin typeface="Cambria Math"/>
                          </a:rPr>
                          <m:t>2</m:t>
                        </m:r>
                      </m:sub>
                    </m:sSub>
                  </m:oMath>
                </a14:m>
                <a:r>
                  <a:rPr lang="pl-PL" dirty="0"/>
                  <a:t> </a:t>
                </a:r>
                <a14:m>
                  <m:oMath xmlns:m="http://schemas.openxmlformats.org/officeDocument/2006/math">
                    <m:sSub>
                      <m:sSubPr>
                        <m:ctrlPr>
                          <a:rPr lang="pl-PL" i="1">
                            <a:latin typeface="Cambria Math"/>
                          </a:rPr>
                        </m:ctrlPr>
                      </m:sSubPr>
                      <m:e>
                        <m:r>
                          <a:rPr lang="pl-PL" b="0" i="1" smtClean="0">
                            <a:latin typeface="Cambria Math"/>
                          </a:rPr>
                          <m:t>𝑥</m:t>
                        </m:r>
                      </m:e>
                      <m:sub>
                        <m:r>
                          <a:rPr lang="pl-PL" b="0" i="1" smtClean="0">
                            <a:latin typeface="Cambria Math"/>
                          </a:rPr>
                          <m:t>2</m:t>
                        </m:r>
                      </m:sub>
                    </m:sSub>
                  </m:oMath>
                </a14:m>
                <a:r>
                  <a:rPr lang="pl-PL" dirty="0" smtClean="0"/>
                  <a:t> + ... + </a:t>
                </a:r>
                <a14:m>
                  <m:oMath xmlns:m="http://schemas.openxmlformats.org/officeDocument/2006/math">
                    <m:sSub>
                      <m:sSubPr>
                        <m:ctrlPr>
                          <a:rPr lang="pl-PL" i="1">
                            <a:latin typeface="Cambria Math"/>
                          </a:rPr>
                        </m:ctrlPr>
                      </m:sSubPr>
                      <m:e>
                        <m:r>
                          <a:rPr lang="pl-PL" i="1">
                            <a:latin typeface="Cambria Math"/>
                          </a:rPr>
                          <m:t>𝑎</m:t>
                        </m:r>
                      </m:e>
                      <m:sub>
                        <m:r>
                          <a:rPr lang="pl-PL" b="0" i="1" smtClean="0">
                            <a:latin typeface="Cambria Math"/>
                          </a:rPr>
                          <m:t>𝑛</m:t>
                        </m:r>
                      </m:sub>
                    </m:sSub>
                  </m:oMath>
                </a14:m>
                <a:r>
                  <a:rPr lang="pl-PL" dirty="0" smtClean="0"/>
                  <a:t> </a:t>
                </a:r>
                <a14:m>
                  <m:oMath xmlns:m="http://schemas.openxmlformats.org/officeDocument/2006/math">
                    <m:sSub>
                      <m:sSubPr>
                        <m:ctrlPr>
                          <a:rPr lang="pl-PL" i="1">
                            <a:latin typeface="Cambria Math"/>
                          </a:rPr>
                        </m:ctrlPr>
                      </m:sSubPr>
                      <m:e>
                        <m:r>
                          <a:rPr lang="pl-PL" b="0" i="1" smtClean="0">
                            <a:latin typeface="Cambria Math"/>
                          </a:rPr>
                          <m:t>𝑥</m:t>
                        </m:r>
                      </m:e>
                      <m:sub>
                        <m:r>
                          <a:rPr lang="pl-PL" b="0" i="1" smtClean="0">
                            <a:latin typeface="Cambria Math"/>
                          </a:rPr>
                          <m:t>𝑛</m:t>
                        </m:r>
                      </m:sub>
                    </m:sSub>
                  </m:oMath>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4509655" y="4150920"/>
                <a:ext cx="4191000" cy="369332"/>
              </a:xfrm>
              <a:prstGeom prst="rect">
                <a:avLst/>
              </a:prstGeom>
              <a:blipFill rotWithShape="1">
                <a:blip r:embed="rId2"/>
                <a:stretch>
                  <a:fillRect t="-6557" b="-26230"/>
                </a:stretch>
              </a:blipFill>
            </p:spPr>
            <p:txBody>
              <a:bodyPr/>
              <a:lstStyle/>
              <a:p>
                <a:r>
                  <a:rPr lang="en-US">
                    <a:noFill/>
                  </a:rPr>
                  <a:t> </a:t>
                </a:r>
              </a:p>
            </p:txBody>
          </p:sp>
        </mc:Fallback>
      </mc:AlternateContent>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885825"/>
            <a:ext cx="3969528" cy="2962275"/>
          </a:xfrm>
          <a:prstGeom prst="rect">
            <a:avLst/>
          </a:prstGeom>
        </p:spPr>
      </p:pic>
      <p:sp>
        <p:nvSpPr>
          <p:cNvPr id="8" name="Oval 7"/>
          <p:cNvSpPr/>
          <p:nvPr/>
        </p:nvSpPr>
        <p:spPr>
          <a:xfrm>
            <a:off x="7924800" y="3568700"/>
            <a:ext cx="259080" cy="304800"/>
          </a:xfrm>
          <a:prstGeom prst="ellipse">
            <a:avLst/>
          </a:prstGeom>
          <a:noFill/>
          <a:ln w="254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380115" y="1123950"/>
            <a:ext cx="259080" cy="304800"/>
          </a:xfrm>
          <a:prstGeom prst="ellipse">
            <a:avLst/>
          </a:prstGeom>
          <a:noFill/>
          <a:ln w="254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4419600" y="4062569"/>
            <a:ext cx="4190999" cy="566582"/>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07241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par>
                          <p:cTn id="13" fill="hold">
                            <p:stCondLst>
                              <p:cond delay="500"/>
                            </p:stCondLst>
                            <p:childTnLst>
                              <p:par>
                                <p:cTn id="14" presetID="21"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childTnLst>
                          </p:cTn>
                        </p:par>
                        <p:par>
                          <p:cTn id="22" fill="hold">
                            <p:stCondLst>
                              <p:cond delay="500"/>
                            </p:stCondLst>
                            <p:childTnLst>
                              <p:par>
                                <p:cTn id="23" presetID="21" presetClass="entr" presetSubtype="1"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heel(1)">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1" grpId="0" animBg="1"/>
      <p:bldP spid="11" grpId="1" animBg="1"/>
      <p:bldP spid="12" grpId="0" animBg="1"/>
      <p:bldP spid="12"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755727"/>
            <a:ext cx="2895600" cy="400110"/>
          </a:xfrm>
          <a:prstGeom prst="rect">
            <a:avLst/>
          </a:prstGeom>
        </p:spPr>
        <p:txBody>
          <a:bodyPr wrap="square">
            <a:spAutoFit/>
          </a:bodyPr>
          <a:lstStyle/>
          <a:p>
            <a:r>
              <a:rPr lang="pl-PL" sz="1000" b="1" dirty="0">
                <a:solidFill>
                  <a:schemeClr val="bg1"/>
                </a:solidFill>
              </a:rPr>
              <a:t>Inteligentne oprogramowanie </a:t>
            </a:r>
            <a:br>
              <a:rPr lang="pl-PL" sz="1000" b="1" dirty="0">
                <a:solidFill>
                  <a:schemeClr val="bg1"/>
                </a:solidFill>
              </a:rPr>
            </a:br>
            <a:r>
              <a:rPr lang="pl-PL" sz="1000" b="1" dirty="0">
                <a:solidFill>
                  <a:schemeClr val="bg1"/>
                </a:solidFill>
              </a:rPr>
              <a:t>z wykorzystaniem </a:t>
            </a:r>
            <a:r>
              <a:rPr lang="pl-PL" sz="1000" b="1" dirty="0" smtClean="0">
                <a:solidFill>
                  <a:schemeClr val="bg1"/>
                </a:solidFill>
              </a:rPr>
              <a:t>SQL </a:t>
            </a:r>
            <a:r>
              <a:rPr lang="pl-PL" sz="1000" b="1" dirty="0">
                <a:solidFill>
                  <a:schemeClr val="bg1"/>
                </a:solidFill>
              </a:rPr>
              <a:t>Server Data Mining</a:t>
            </a:r>
            <a:endParaRPr lang="en-US" sz="1000" dirty="0">
              <a:solidFill>
                <a:schemeClr val="bg1"/>
              </a:solidFill>
            </a:endParaRPr>
          </a:p>
        </p:txBody>
      </p:sp>
      <p:sp>
        <p:nvSpPr>
          <p:cNvPr id="7" name="Rectangle 6"/>
          <p:cNvSpPr/>
          <p:nvPr/>
        </p:nvSpPr>
        <p:spPr>
          <a:xfrm>
            <a:off x="17253" y="4520252"/>
            <a:ext cx="1143000" cy="323165"/>
          </a:xfrm>
          <a:prstGeom prst="rect">
            <a:avLst/>
          </a:prstGeom>
        </p:spPr>
        <p:txBody>
          <a:bodyPr wrap="square">
            <a:spAutoFit/>
          </a:bodyPr>
          <a:lstStyle/>
          <a:p>
            <a:r>
              <a:rPr lang="pl-PL" sz="700" b="1" dirty="0"/>
              <a:t>s</a:t>
            </a:r>
            <a:r>
              <a:rPr lang="pl-PL" sz="700" b="1" dirty="0" smtClean="0"/>
              <a:t>tyczeń 2015</a:t>
            </a:r>
          </a:p>
          <a:p>
            <a:r>
              <a:rPr lang="pl-PL" sz="800" b="1" dirty="0" smtClean="0"/>
              <a:t>Mirosław Kordos</a:t>
            </a:r>
            <a:endParaRPr lang="en-US" sz="800" dirty="0"/>
          </a:p>
        </p:txBody>
      </p:sp>
      <p:sp>
        <p:nvSpPr>
          <p:cNvPr id="8" name="TextBox 7"/>
          <p:cNvSpPr txBox="1"/>
          <p:nvPr/>
        </p:nvSpPr>
        <p:spPr>
          <a:xfrm>
            <a:off x="3657600" y="971550"/>
            <a:ext cx="5181600" cy="369332"/>
          </a:xfrm>
          <a:prstGeom prst="rect">
            <a:avLst/>
          </a:prstGeom>
          <a:noFill/>
        </p:spPr>
        <p:txBody>
          <a:bodyPr wrap="square" rtlCol="0">
            <a:spAutoFit/>
          </a:bodyPr>
          <a:lstStyle/>
          <a:p>
            <a:r>
              <a:rPr lang="pl-PL" dirty="0" smtClean="0">
                <a:solidFill>
                  <a:srgbClr val="FF0000"/>
                </a:solidFill>
              </a:rPr>
              <a:t>Jaki jest problem z regresją liniową?</a:t>
            </a:r>
            <a:endParaRPr lang="en-US" dirty="0">
              <a:solidFill>
                <a:srgbClr val="FF0000"/>
              </a:solidFill>
            </a:endParaRPr>
          </a:p>
        </p:txBody>
      </p:sp>
      <p:sp>
        <p:nvSpPr>
          <p:cNvPr id="3" name="TextBox 2"/>
          <p:cNvSpPr txBox="1"/>
          <p:nvPr/>
        </p:nvSpPr>
        <p:spPr>
          <a:xfrm>
            <a:off x="3733800" y="1962150"/>
            <a:ext cx="4114800" cy="369332"/>
          </a:xfrm>
          <a:prstGeom prst="rect">
            <a:avLst/>
          </a:prstGeom>
          <a:noFill/>
        </p:spPr>
        <p:txBody>
          <a:bodyPr wrap="square" rtlCol="0">
            <a:spAutoFit/>
          </a:bodyPr>
          <a:lstStyle/>
          <a:p>
            <a:r>
              <a:rPr lang="pl-PL" dirty="0" smtClean="0"/>
              <a:t>Regresja liniowa jest liniowa </a:t>
            </a:r>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800" y="2464408"/>
            <a:ext cx="3966541" cy="2064503"/>
          </a:xfrm>
          <a:prstGeom prst="rect">
            <a:avLst/>
          </a:prstGeom>
        </p:spPr>
      </p:pic>
      <p:sp>
        <p:nvSpPr>
          <p:cNvPr id="10" name="Title 2"/>
          <p:cNvSpPr txBox="1">
            <a:spLocks/>
          </p:cNvSpPr>
          <p:nvPr/>
        </p:nvSpPr>
        <p:spPr>
          <a:xfrm>
            <a:off x="17253" y="-3810"/>
            <a:ext cx="9126747" cy="857250"/>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pl-PL" sz="3200" dirty="0">
                <a:solidFill>
                  <a:schemeClr val="bg2">
                    <a:lumMod val="50000"/>
                  </a:schemeClr>
                </a:solidFill>
              </a:rPr>
              <a:t>Algorytmy </a:t>
            </a:r>
            <a:r>
              <a:rPr lang="pl-PL" sz="3200" dirty="0" smtClean="0">
                <a:solidFill>
                  <a:schemeClr val="bg2">
                    <a:lumMod val="50000"/>
                  </a:schemeClr>
                </a:solidFill>
              </a:rPr>
              <a:t>Predykcji</a:t>
            </a:r>
            <a:r>
              <a:rPr lang="en-US" sz="3200" dirty="0" smtClean="0">
                <a:solidFill>
                  <a:schemeClr val="bg2">
                    <a:lumMod val="50000"/>
                  </a:schemeClr>
                </a:solidFill>
              </a:rPr>
              <a:t> – Linear Regression</a:t>
            </a:r>
            <a:endParaRPr lang="en-US" sz="3200" dirty="0">
              <a:solidFill>
                <a:schemeClr val="bg2">
                  <a:lumMod val="50000"/>
                </a:schemeClr>
              </a:solidFill>
            </a:endParaRPr>
          </a:p>
        </p:txBody>
      </p:sp>
    </p:spTree>
    <p:extLst>
      <p:ext uri="{BB962C8B-B14F-4D97-AF65-F5344CB8AC3E}">
        <p14:creationId xmlns:p14="http://schemas.microsoft.com/office/powerpoint/2010/main" val="33988814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4952" y="4114800"/>
            <a:ext cx="6096000" cy="827963"/>
          </a:xfrm>
        </p:spPr>
        <p:txBody>
          <a:bodyPr>
            <a:normAutofit/>
          </a:bodyPr>
          <a:lstStyle/>
          <a:p>
            <a:r>
              <a:rPr lang="pl-PL" sz="1800" dirty="0" smtClean="0"/>
              <a:t>Budowa kompleksowego systemu inteligentnego</a:t>
            </a:r>
            <a:endParaRPr lang="en-US" sz="1800" dirty="0"/>
          </a:p>
        </p:txBody>
      </p:sp>
      <p:sp>
        <p:nvSpPr>
          <p:cNvPr id="3" name="Title 2"/>
          <p:cNvSpPr>
            <a:spLocks noGrp="1"/>
          </p:cNvSpPr>
          <p:nvPr>
            <p:ph type="title"/>
          </p:nvPr>
        </p:nvSpPr>
        <p:spPr>
          <a:xfrm>
            <a:off x="3200400" y="0"/>
            <a:ext cx="5181600" cy="895350"/>
          </a:xfrm>
        </p:spPr>
        <p:txBody>
          <a:bodyPr>
            <a:noAutofit/>
          </a:bodyPr>
          <a:lstStyle/>
          <a:p>
            <a:r>
              <a:rPr lang="pl-PL" sz="3200" dirty="0" smtClean="0">
                <a:solidFill>
                  <a:schemeClr val="bg2">
                    <a:lumMod val="50000"/>
                  </a:schemeClr>
                </a:solidFill>
              </a:rPr>
              <a:t>Plan Prezentacji</a:t>
            </a:r>
            <a:endParaRPr lang="en-US" sz="3200" dirty="0">
              <a:solidFill>
                <a:schemeClr val="bg2">
                  <a:lumMod val="50000"/>
                </a:schemeClr>
              </a:solidFill>
            </a:endParaRPr>
          </a:p>
        </p:txBody>
      </p:sp>
      <p:sp>
        <p:nvSpPr>
          <p:cNvPr id="8" name="Rectangle 7"/>
          <p:cNvSpPr/>
          <p:nvPr/>
        </p:nvSpPr>
        <p:spPr>
          <a:xfrm>
            <a:off x="0" y="4755727"/>
            <a:ext cx="2895600" cy="400110"/>
          </a:xfrm>
          <a:prstGeom prst="rect">
            <a:avLst/>
          </a:prstGeom>
        </p:spPr>
        <p:txBody>
          <a:bodyPr wrap="square">
            <a:spAutoFit/>
          </a:bodyPr>
          <a:lstStyle/>
          <a:p>
            <a:r>
              <a:rPr lang="pl-PL" sz="1000" b="1" dirty="0">
                <a:solidFill>
                  <a:schemeClr val="bg1"/>
                </a:solidFill>
              </a:rPr>
              <a:t>Inteligentne oprogramowanie </a:t>
            </a:r>
            <a:br>
              <a:rPr lang="pl-PL" sz="1000" b="1" dirty="0">
                <a:solidFill>
                  <a:schemeClr val="bg1"/>
                </a:solidFill>
              </a:rPr>
            </a:br>
            <a:r>
              <a:rPr lang="pl-PL" sz="1000" b="1" dirty="0">
                <a:solidFill>
                  <a:schemeClr val="bg1"/>
                </a:solidFill>
              </a:rPr>
              <a:t>z wykorzystaniem </a:t>
            </a:r>
            <a:r>
              <a:rPr lang="pl-PL" sz="1000" b="1" dirty="0" smtClean="0">
                <a:solidFill>
                  <a:schemeClr val="bg1"/>
                </a:solidFill>
              </a:rPr>
              <a:t>SQL </a:t>
            </a:r>
            <a:r>
              <a:rPr lang="pl-PL" sz="1000" b="1" dirty="0">
                <a:solidFill>
                  <a:schemeClr val="bg1"/>
                </a:solidFill>
              </a:rPr>
              <a:t>Server Data Mining</a:t>
            </a:r>
            <a:endParaRPr lang="en-US" sz="1000" dirty="0">
              <a:solidFill>
                <a:schemeClr val="bg1"/>
              </a:solidFill>
            </a:endParaRPr>
          </a:p>
        </p:txBody>
      </p:sp>
      <p:sp>
        <p:nvSpPr>
          <p:cNvPr id="9" name="Rectangle 8"/>
          <p:cNvSpPr/>
          <p:nvPr/>
        </p:nvSpPr>
        <p:spPr>
          <a:xfrm>
            <a:off x="17253" y="4520252"/>
            <a:ext cx="1143000" cy="323165"/>
          </a:xfrm>
          <a:prstGeom prst="rect">
            <a:avLst/>
          </a:prstGeom>
        </p:spPr>
        <p:txBody>
          <a:bodyPr wrap="square">
            <a:spAutoFit/>
          </a:bodyPr>
          <a:lstStyle/>
          <a:p>
            <a:r>
              <a:rPr lang="pl-PL" sz="700" b="1" dirty="0"/>
              <a:t>s</a:t>
            </a:r>
            <a:r>
              <a:rPr lang="pl-PL" sz="700" b="1" dirty="0" smtClean="0"/>
              <a:t>tyczeń 2015</a:t>
            </a:r>
          </a:p>
          <a:p>
            <a:r>
              <a:rPr lang="pl-PL" sz="800" b="1" dirty="0" smtClean="0"/>
              <a:t>Mirosław Kordos</a:t>
            </a:r>
            <a:endParaRPr lang="en-US" sz="800" dirty="0"/>
          </a:p>
        </p:txBody>
      </p:sp>
      <p:sp>
        <p:nvSpPr>
          <p:cNvPr id="7" name="Content Placeholder 1"/>
          <p:cNvSpPr txBox="1">
            <a:spLocks/>
          </p:cNvSpPr>
          <p:nvPr/>
        </p:nvSpPr>
        <p:spPr>
          <a:xfrm>
            <a:off x="3044952" y="1733550"/>
            <a:ext cx="5870448" cy="457200"/>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24000"/>
              </a:lnSpc>
            </a:pPr>
            <a:r>
              <a:rPr lang="pl-PL" sz="1800" dirty="0" smtClean="0"/>
              <a:t>Proces Predykcji w SQL Data Mining</a:t>
            </a:r>
          </a:p>
        </p:txBody>
      </p:sp>
      <p:sp>
        <p:nvSpPr>
          <p:cNvPr id="10" name="Content Placeholder 1"/>
          <p:cNvSpPr txBox="1">
            <a:spLocks/>
          </p:cNvSpPr>
          <p:nvPr/>
        </p:nvSpPr>
        <p:spPr>
          <a:xfrm>
            <a:off x="3044952" y="2190750"/>
            <a:ext cx="5029200" cy="381000"/>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24000"/>
              </a:lnSpc>
            </a:pPr>
            <a:r>
              <a:rPr lang="pl-PL" sz="1800" dirty="0" smtClean="0"/>
              <a:t>Algorytmy w </a:t>
            </a:r>
            <a:r>
              <a:rPr lang="en-US" sz="1800" dirty="0" smtClean="0"/>
              <a:t>SQL Server Data Mining</a:t>
            </a:r>
            <a:endParaRPr lang="pl-PL" sz="1800" dirty="0" smtClean="0"/>
          </a:p>
        </p:txBody>
      </p:sp>
      <p:sp>
        <p:nvSpPr>
          <p:cNvPr id="11" name="Content Placeholder 1"/>
          <p:cNvSpPr txBox="1">
            <a:spLocks/>
          </p:cNvSpPr>
          <p:nvPr/>
        </p:nvSpPr>
        <p:spPr>
          <a:xfrm>
            <a:off x="3044952" y="2743200"/>
            <a:ext cx="2410691" cy="344632"/>
          </a:xfrm>
          <a:prstGeom prst="rect">
            <a:avLst/>
          </a:prstGeom>
        </p:spPr>
        <p:txBody>
          <a:bodyPr vert="horz">
            <a:normAutofit fontScale="8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pl-PL" sz="2100" dirty="0" smtClean="0"/>
              <a:t>Język DMX</a:t>
            </a:r>
            <a:r>
              <a:rPr lang="pl-PL" sz="2400" dirty="0" smtClean="0"/>
              <a:t> </a:t>
            </a:r>
          </a:p>
        </p:txBody>
      </p:sp>
      <p:sp>
        <p:nvSpPr>
          <p:cNvPr id="12" name="Content Placeholder 1"/>
          <p:cNvSpPr txBox="1">
            <a:spLocks/>
          </p:cNvSpPr>
          <p:nvPr/>
        </p:nvSpPr>
        <p:spPr>
          <a:xfrm>
            <a:off x="3044952" y="3200400"/>
            <a:ext cx="5718048" cy="3810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pl-PL" sz="1800" dirty="0" smtClean="0"/>
              <a:t>Eksploracja danych OLAP</a:t>
            </a:r>
          </a:p>
        </p:txBody>
      </p:sp>
      <p:sp>
        <p:nvSpPr>
          <p:cNvPr id="13" name="Content Placeholder 1"/>
          <p:cNvSpPr txBox="1">
            <a:spLocks/>
          </p:cNvSpPr>
          <p:nvPr/>
        </p:nvSpPr>
        <p:spPr>
          <a:xfrm>
            <a:off x="3044952" y="3657600"/>
            <a:ext cx="5818909" cy="413981"/>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pl-PL" sz="1800" dirty="0" smtClean="0"/>
              <a:t>Excel Data Mining Plug-in</a:t>
            </a:r>
          </a:p>
        </p:txBody>
      </p:sp>
    </p:spTree>
    <p:extLst>
      <p:ext uri="{BB962C8B-B14F-4D97-AF65-F5344CB8AC3E}">
        <p14:creationId xmlns:p14="http://schemas.microsoft.com/office/powerpoint/2010/main" val="869606423"/>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755727"/>
            <a:ext cx="2895600" cy="400110"/>
          </a:xfrm>
          <a:prstGeom prst="rect">
            <a:avLst/>
          </a:prstGeom>
        </p:spPr>
        <p:txBody>
          <a:bodyPr wrap="square">
            <a:spAutoFit/>
          </a:bodyPr>
          <a:lstStyle/>
          <a:p>
            <a:r>
              <a:rPr lang="pl-PL" sz="1000" b="1" dirty="0">
                <a:solidFill>
                  <a:schemeClr val="bg1"/>
                </a:solidFill>
              </a:rPr>
              <a:t>Inteligentne oprogramowanie </a:t>
            </a:r>
            <a:br>
              <a:rPr lang="pl-PL" sz="1000" b="1" dirty="0">
                <a:solidFill>
                  <a:schemeClr val="bg1"/>
                </a:solidFill>
              </a:rPr>
            </a:br>
            <a:r>
              <a:rPr lang="pl-PL" sz="1000" b="1" dirty="0">
                <a:solidFill>
                  <a:schemeClr val="bg1"/>
                </a:solidFill>
              </a:rPr>
              <a:t>z wykorzystaniem </a:t>
            </a:r>
            <a:r>
              <a:rPr lang="pl-PL" sz="1000" b="1" dirty="0" smtClean="0">
                <a:solidFill>
                  <a:schemeClr val="bg1"/>
                </a:solidFill>
              </a:rPr>
              <a:t>SQL </a:t>
            </a:r>
            <a:r>
              <a:rPr lang="pl-PL" sz="1000" b="1" dirty="0">
                <a:solidFill>
                  <a:schemeClr val="bg1"/>
                </a:solidFill>
              </a:rPr>
              <a:t>Server Data Mining</a:t>
            </a:r>
            <a:endParaRPr lang="en-US" sz="1000" dirty="0">
              <a:solidFill>
                <a:schemeClr val="bg1"/>
              </a:solidFill>
            </a:endParaRPr>
          </a:p>
        </p:txBody>
      </p:sp>
      <p:sp>
        <p:nvSpPr>
          <p:cNvPr id="7" name="Rectangle 6"/>
          <p:cNvSpPr/>
          <p:nvPr/>
        </p:nvSpPr>
        <p:spPr>
          <a:xfrm>
            <a:off x="17253" y="4520252"/>
            <a:ext cx="1143000" cy="323165"/>
          </a:xfrm>
          <a:prstGeom prst="rect">
            <a:avLst/>
          </a:prstGeom>
        </p:spPr>
        <p:txBody>
          <a:bodyPr wrap="square">
            <a:spAutoFit/>
          </a:bodyPr>
          <a:lstStyle/>
          <a:p>
            <a:r>
              <a:rPr lang="pl-PL" sz="700" b="1" dirty="0"/>
              <a:t>s</a:t>
            </a:r>
            <a:r>
              <a:rPr lang="pl-PL" sz="700" b="1" dirty="0" smtClean="0"/>
              <a:t>tyczeń 2015</a:t>
            </a:r>
          </a:p>
          <a:p>
            <a:r>
              <a:rPr lang="pl-PL" sz="800" b="1" dirty="0" smtClean="0"/>
              <a:t>Mirosław Kordos</a:t>
            </a:r>
            <a:endParaRPr lang="en-US" sz="800" dirty="0"/>
          </a:p>
        </p:txBody>
      </p:sp>
      <p:sp>
        <p:nvSpPr>
          <p:cNvPr id="9" name="Title 2"/>
          <p:cNvSpPr txBox="1">
            <a:spLocks/>
          </p:cNvSpPr>
          <p:nvPr/>
        </p:nvSpPr>
        <p:spPr>
          <a:xfrm>
            <a:off x="17253" y="0"/>
            <a:ext cx="8821947" cy="1019176"/>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pl-PL" sz="3200" dirty="0">
                <a:solidFill>
                  <a:schemeClr val="bg2">
                    <a:lumMod val="50000"/>
                  </a:schemeClr>
                </a:solidFill>
              </a:rPr>
              <a:t>Algorytmy </a:t>
            </a:r>
            <a:r>
              <a:rPr lang="pl-PL" sz="3200" dirty="0" smtClean="0">
                <a:solidFill>
                  <a:schemeClr val="bg2">
                    <a:lumMod val="50000"/>
                  </a:schemeClr>
                </a:solidFill>
              </a:rPr>
              <a:t>Predykcji:</a:t>
            </a:r>
            <a:r>
              <a:rPr lang="en-US" sz="3200" dirty="0" smtClean="0">
                <a:solidFill>
                  <a:schemeClr val="bg2">
                    <a:lumMod val="50000"/>
                  </a:schemeClr>
                </a:solidFill>
              </a:rPr>
              <a:t> Clustering</a:t>
            </a:r>
            <a:endParaRPr lang="en-US" sz="3200" dirty="0">
              <a:solidFill>
                <a:schemeClr val="bg2">
                  <a:lumMod val="50000"/>
                </a:schemeClr>
              </a:solidFill>
            </a:endParaRPr>
          </a:p>
        </p:txBody>
      </p:sp>
      <p:pic>
        <p:nvPicPr>
          <p:cNvPr id="4103"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1143000"/>
            <a:ext cx="1932600" cy="1746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8404" y="3096761"/>
            <a:ext cx="1899069" cy="1746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8690" y="3096761"/>
            <a:ext cx="1896020" cy="1746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0115" y="1143000"/>
            <a:ext cx="1935648" cy="1746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00" y="1139952"/>
            <a:ext cx="1889924" cy="1749704"/>
          </a:xfrm>
          <a:prstGeom prst="rect">
            <a:avLst/>
          </a:prstGeom>
        </p:spPr>
      </p:pic>
    </p:spTree>
    <p:extLst>
      <p:ext uri="{BB962C8B-B14F-4D97-AF65-F5344CB8AC3E}">
        <p14:creationId xmlns:p14="http://schemas.microsoft.com/office/powerpoint/2010/main" val="17757918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755727"/>
            <a:ext cx="2895600" cy="400110"/>
          </a:xfrm>
          <a:prstGeom prst="rect">
            <a:avLst/>
          </a:prstGeom>
        </p:spPr>
        <p:txBody>
          <a:bodyPr wrap="square">
            <a:spAutoFit/>
          </a:bodyPr>
          <a:lstStyle/>
          <a:p>
            <a:r>
              <a:rPr lang="pl-PL" sz="1000" b="1" dirty="0">
                <a:solidFill>
                  <a:schemeClr val="bg1"/>
                </a:solidFill>
              </a:rPr>
              <a:t>Inteligentne oprogramowanie </a:t>
            </a:r>
            <a:br>
              <a:rPr lang="pl-PL" sz="1000" b="1" dirty="0">
                <a:solidFill>
                  <a:schemeClr val="bg1"/>
                </a:solidFill>
              </a:rPr>
            </a:br>
            <a:r>
              <a:rPr lang="pl-PL" sz="1000" b="1" dirty="0">
                <a:solidFill>
                  <a:schemeClr val="bg1"/>
                </a:solidFill>
              </a:rPr>
              <a:t>z wykorzystaniem </a:t>
            </a:r>
            <a:r>
              <a:rPr lang="pl-PL" sz="1000" b="1" dirty="0" smtClean="0">
                <a:solidFill>
                  <a:schemeClr val="bg1"/>
                </a:solidFill>
              </a:rPr>
              <a:t>SQL </a:t>
            </a:r>
            <a:r>
              <a:rPr lang="pl-PL" sz="1000" b="1" dirty="0">
                <a:solidFill>
                  <a:schemeClr val="bg1"/>
                </a:solidFill>
              </a:rPr>
              <a:t>Server Data Mining</a:t>
            </a:r>
            <a:endParaRPr lang="en-US" sz="1000" dirty="0">
              <a:solidFill>
                <a:schemeClr val="bg1"/>
              </a:solidFill>
            </a:endParaRPr>
          </a:p>
        </p:txBody>
      </p:sp>
      <p:sp>
        <p:nvSpPr>
          <p:cNvPr id="7" name="Rectangle 6"/>
          <p:cNvSpPr/>
          <p:nvPr/>
        </p:nvSpPr>
        <p:spPr>
          <a:xfrm>
            <a:off x="17253" y="4520252"/>
            <a:ext cx="1143000" cy="323165"/>
          </a:xfrm>
          <a:prstGeom prst="rect">
            <a:avLst/>
          </a:prstGeom>
        </p:spPr>
        <p:txBody>
          <a:bodyPr wrap="square">
            <a:spAutoFit/>
          </a:bodyPr>
          <a:lstStyle/>
          <a:p>
            <a:r>
              <a:rPr lang="pl-PL" sz="700" b="1" dirty="0"/>
              <a:t>s</a:t>
            </a:r>
            <a:r>
              <a:rPr lang="pl-PL" sz="700" b="1" dirty="0" smtClean="0"/>
              <a:t>tyczeń 2015</a:t>
            </a:r>
          </a:p>
          <a:p>
            <a:r>
              <a:rPr lang="pl-PL" sz="800" b="1" dirty="0" smtClean="0"/>
              <a:t>Mirosław Kordos</a:t>
            </a:r>
            <a:endParaRPr lang="en-US" sz="800" dirty="0"/>
          </a:p>
        </p:txBody>
      </p:sp>
      <p:pic>
        <p:nvPicPr>
          <p:cNvPr id="410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1724" y="2923055"/>
            <a:ext cx="1899069" cy="1746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2636" y="2923055"/>
            <a:ext cx="1896020" cy="1746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6382" y="1044703"/>
            <a:ext cx="1889924" cy="1749704"/>
          </a:xfrm>
          <a:prstGeom prst="rect">
            <a:avLst/>
          </a:prstGeom>
        </p:spPr>
      </p:pic>
      <p:pic>
        <p:nvPicPr>
          <p:cNvPr id="410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6056" y="1047751"/>
            <a:ext cx="1932600" cy="1746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4855" y="1047751"/>
            <a:ext cx="1935648" cy="1746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2"/>
          <p:cNvSpPr txBox="1">
            <a:spLocks/>
          </p:cNvSpPr>
          <p:nvPr/>
        </p:nvSpPr>
        <p:spPr>
          <a:xfrm>
            <a:off x="17253" y="0"/>
            <a:ext cx="8821947" cy="1019176"/>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pl-PL" sz="3200" dirty="0">
                <a:solidFill>
                  <a:schemeClr val="bg2">
                    <a:lumMod val="50000"/>
                  </a:schemeClr>
                </a:solidFill>
              </a:rPr>
              <a:t>Algorytmy </a:t>
            </a:r>
            <a:r>
              <a:rPr lang="pl-PL" sz="3200" dirty="0" smtClean="0">
                <a:solidFill>
                  <a:schemeClr val="bg2">
                    <a:lumMod val="50000"/>
                  </a:schemeClr>
                </a:solidFill>
              </a:rPr>
              <a:t>Predykcji:</a:t>
            </a:r>
            <a:r>
              <a:rPr lang="en-US" sz="3200" dirty="0" smtClean="0">
                <a:solidFill>
                  <a:schemeClr val="bg2">
                    <a:lumMod val="50000"/>
                  </a:schemeClr>
                </a:solidFill>
              </a:rPr>
              <a:t> Clustering</a:t>
            </a:r>
            <a:endParaRPr lang="en-US" sz="3200" dirty="0">
              <a:solidFill>
                <a:schemeClr val="bg2">
                  <a:lumMod val="50000"/>
                </a:schemeClr>
              </a:solidFill>
            </a:endParaRPr>
          </a:p>
        </p:txBody>
      </p:sp>
    </p:spTree>
    <p:extLst>
      <p:ext uri="{BB962C8B-B14F-4D97-AF65-F5344CB8AC3E}">
        <p14:creationId xmlns:p14="http://schemas.microsoft.com/office/powerpoint/2010/main" val="3082183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500" fill="hold"/>
                                        <p:tgtEl>
                                          <p:spTgt spid="410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755727"/>
            <a:ext cx="2895600" cy="400110"/>
          </a:xfrm>
          <a:prstGeom prst="rect">
            <a:avLst/>
          </a:prstGeom>
        </p:spPr>
        <p:txBody>
          <a:bodyPr wrap="square">
            <a:spAutoFit/>
          </a:bodyPr>
          <a:lstStyle/>
          <a:p>
            <a:r>
              <a:rPr lang="pl-PL" sz="1000" b="1" dirty="0">
                <a:solidFill>
                  <a:schemeClr val="bg1"/>
                </a:solidFill>
              </a:rPr>
              <a:t>Inteligentne oprogramowanie </a:t>
            </a:r>
            <a:br>
              <a:rPr lang="pl-PL" sz="1000" b="1" dirty="0">
                <a:solidFill>
                  <a:schemeClr val="bg1"/>
                </a:solidFill>
              </a:rPr>
            </a:br>
            <a:r>
              <a:rPr lang="pl-PL" sz="1000" b="1" dirty="0">
                <a:solidFill>
                  <a:schemeClr val="bg1"/>
                </a:solidFill>
              </a:rPr>
              <a:t>z wykorzystaniem </a:t>
            </a:r>
            <a:r>
              <a:rPr lang="pl-PL" sz="1000" b="1" dirty="0" smtClean="0">
                <a:solidFill>
                  <a:schemeClr val="bg1"/>
                </a:solidFill>
              </a:rPr>
              <a:t>SQL </a:t>
            </a:r>
            <a:r>
              <a:rPr lang="pl-PL" sz="1000" b="1" dirty="0">
                <a:solidFill>
                  <a:schemeClr val="bg1"/>
                </a:solidFill>
              </a:rPr>
              <a:t>Server Data Mining</a:t>
            </a:r>
            <a:endParaRPr lang="en-US" sz="1000" dirty="0">
              <a:solidFill>
                <a:schemeClr val="bg1"/>
              </a:solidFill>
            </a:endParaRPr>
          </a:p>
        </p:txBody>
      </p:sp>
      <p:sp>
        <p:nvSpPr>
          <p:cNvPr id="7" name="Rectangle 6"/>
          <p:cNvSpPr/>
          <p:nvPr/>
        </p:nvSpPr>
        <p:spPr>
          <a:xfrm>
            <a:off x="17253" y="4520252"/>
            <a:ext cx="1143000" cy="323165"/>
          </a:xfrm>
          <a:prstGeom prst="rect">
            <a:avLst/>
          </a:prstGeom>
        </p:spPr>
        <p:txBody>
          <a:bodyPr wrap="square">
            <a:spAutoFit/>
          </a:bodyPr>
          <a:lstStyle/>
          <a:p>
            <a:r>
              <a:rPr lang="pl-PL" sz="700" b="1" dirty="0"/>
              <a:t>s</a:t>
            </a:r>
            <a:r>
              <a:rPr lang="pl-PL" sz="700" b="1" dirty="0" smtClean="0"/>
              <a:t>tyczeń 2015</a:t>
            </a:r>
          </a:p>
          <a:p>
            <a:r>
              <a:rPr lang="pl-PL" sz="800" b="1" dirty="0" smtClean="0"/>
              <a:t>Mirosław Kordos</a:t>
            </a:r>
            <a:endParaRPr lang="en-US" sz="800" dirty="0"/>
          </a:p>
        </p:txBody>
      </p:sp>
      <p:pic>
        <p:nvPicPr>
          <p:cNvPr id="410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1724" y="2923055"/>
            <a:ext cx="1899069" cy="1746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2636" y="2923055"/>
            <a:ext cx="1896020" cy="1746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6382" y="1044703"/>
            <a:ext cx="1889924" cy="1749704"/>
          </a:xfrm>
          <a:prstGeom prst="rect">
            <a:avLst/>
          </a:prstGeom>
        </p:spPr>
      </p:pic>
      <p:pic>
        <p:nvPicPr>
          <p:cNvPr id="410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4855" y="1047751"/>
            <a:ext cx="1935648" cy="1746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6056" y="1047751"/>
            <a:ext cx="1932600" cy="1746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2"/>
          <p:cNvSpPr txBox="1">
            <a:spLocks/>
          </p:cNvSpPr>
          <p:nvPr/>
        </p:nvSpPr>
        <p:spPr>
          <a:xfrm>
            <a:off x="17253" y="0"/>
            <a:ext cx="8821947" cy="1019176"/>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pl-PL" sz="3200" dirty="0">
                <a:solidFill>
                  <a:schemeClr val="bg2">
                    <a:lumMod val="50000"/>
                  </a:schemeClr>
                </a:solidFill>
              </a:rPr>
              <a:t>Algorytmy </a:t>
            </a:r>
            <a:r>
              <a:rPr lang="pl-PL" sz="3200" dirty="0" smtClean="0">
                <a:solidFill>
                  <a:schemeClr val="bg2">
                    <a:lumMod val="50000"/>
                  </a:schemeClr>
                </a:solidFill>
              </a:rPr>
              <a:t>Predykcji:</a:t>
            </a:r>
            <a:r>
              <a:rPr lang="en-US" sz="3200" dirty="0" smtClean="0">
                <a:solidFill>
                  <a:schemeClr val="bg2">
                    <a:lumMod val="50000"/>
                  </a:schemeClr>
                </a:solidFill>
              </a:rPr>
              <a:t> Clustering</a:t>
            </a:r>
            <a:endParaRPr lang="en-US" sz="3200" dirty="0">
              <a:solidFill>
                <a:schemeClr val="bg2">
                  <a:lumMod val="50000"/>
                </a:schemeClr>
              </a:solidFill>
            </a:endParaRPr>
          </a:p>
        </p:txBody>
      </p:sp>
    </p:spTree>
    <p:extLst>
      <p:ext uri="{BB962C8B-B14F-4D97-AF65-F5344CB8AC3E}">
        <p14:creationId xmlns:p14="http://schemas.microsoft.com/office/powerpoint/2010/main" val="2076012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500" fill="hold"/>
                                        <p:tgtEl>
                                          <p:spTgt spid="410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755727"/>
            <a:ext cx="2895600" cy="400110"/>
          </a:xfrm>
          <a:prstGeom prst="rect">
            <a:avLst/>
          </a:prstGeom>
        </p:spPr>
        <p:txBody>
          <a:bodyPr wrap="square">
            <a:spAutoFit/>
          </a:bodyPr>
          <a:lstStyle/>
          <a:p>
            <a:r>
              <a:rPr lang="pl-PL" sz="1000" b="1" dirty="0">
                <a:solidFill>
                  <a:schemeClr val="bg1"/>
                </a:solidFill>
              </a:rPr>
              <a:t>Inteligentne oprogramowanie </a:t>
            </a:r>
            <a:br>
              <a:rPr lang="pl-PL" sz="1000" b="1" dirty="0">
                <a:solidFill>
                  <a:schemeClr val="bg1"/>
                </a:solidFill>
              </a:rPr>
            </a:br>
            <a:r>
              <a:rPr lang="pl-PL" sz="1000" b="1" dirty="0">
                <a:solidFill>
                  <a:schemeClr val="bg1"/>
                </a:solidFill>
              </a:rPr>
              <a:t>z wykorzystaniem </a:t>
            </a:r>
            <a:r>
              <a:rPr lang="pl-PL" sz="1000" b="1" dirty="0" smtClean="0">
                <a:solidFill>
                  <a:schemeClr val="bg1"/>
                </a:solidFill>
              </a:rPr>
              <a:t>SQL </a:t>
            </a:r>
            <a:r>
              <a:rPr lang="pl-PL" sz="1000" b="1" dirty="0">
                <a:solidFill>
                  <a:schemeClr val="bg1"/>
                </a:solidFill>
              </a:rPr>
              <a:t>Server Data Mining</a:t>
            </a:r>
            <a:endParaRPr lang="en-US" sz="1000" dirty="0">
              <a:solidFill>
                <a:schemeClr val="bg1"/>
              </a:solidFill>
            </a:endParaRPr>
          </a:p>
        </p:txBody>
      </p:sp>
      <p:sp>
        <p:nvSpPr>
          <p:cNvPr id="7" name="Rectangle 6"/>
          <p:cNvSpPr/>
          <p:nvPr/>
        </p:nvSpPr>
        <p:spPr>
          <a:xfrm>
            <a:off x="17253" y="4520252"/>
            <a:ext cx="1143000" cy="323165"/>
          </a:xfrm>
          <a:prstGeom prst="rect">
            <a:avLst/>
          </a:prstGeom>
        </p:spPr>
        <p:txBody>
          <a:bodyPr wrap="square">
            <a:spAutoFit/>
          </a:bodyPr>
          <a:lstStyle/>
          <a:p>
            <a:r>
              <a:rPr lang="pl-PL" sz="700" b="1" dirty="0"/>
              <a:t>s</a:t>
            </a:r>
            <a:r>
              <a:rPr lang="pl-PL" sz="700" b="1" dirty="0" smtClean="0"/>
              <a:t>tyczeń 2015</a:t>
            </a:r>
          </a:p>
          <a:p>
            <a:r>
              <a:rPr lang="pl-PL" sz="800" b="1" dirty="0" smtClean="0"/>
              <a:t>Mirosław Kordos</a:t>
            </a:r>
            <a:endParaRPr lang="en-US" sz="800" dirty="0"/>
          </a:p>
        </p:txBody>
      </p:sp>
      <p:pic>
        <p:nvPicPr>
          <p:cNvPr id="4105"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2636" y="2923055"/>
            <a:ext cx="1896020" cy="1746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6382" y="1044703"/>
            <a:ext cx="1889924" cy="1749704"/>
          </a:xfrm>
          <a:prstGeom prst="rect">
            <a:avLst/>
          </a:prstGeom>
        </p:spPr>
      </p:pic>
      <p:pic>
        <p:nvPicPr>
          <p:cNvPr id="410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4855" y="1047751"/>
            <a:ext cx="1935648" cy="1746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6056" y="1047751"/>
            <a:ext cx="1932600" cy="1746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61724" y="2923055"/>
            <a:ext cx="1899069" cy="1746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2"/>
          <p:cNvSpPr txBox="1">
            <a:spLocks/>
          </p:cNvSpPr>
          <p:nvPr/>
        </p:nvSpPr>
        <p:spPr>
          <a:xfrm>
            <a:off x="17253" y="0"/>
            <a:ext cx="8821947" cy="1019176"/>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pl-PL" sz="3200" dirty="0">
                <a:solidFill>
                  <a:schemeClr val="bg2">
                    <a:lumMod val="50000"/>
                  </a:schemeClr>
                </a:solidFill>
              </a:rPr>
              <a:t>Algorytmy </a:t>
            </a:r>
            <a:r>
              <a:rPr lang="pl-PL" sz="3200" dirty="0" smtClean="0">
                <a:solidFill>
                  <a:schemeClr val="bg2">
                    <a:lumMod val="50000"/>
                  </a:schemeClr>
                </a:solidFill>
              </a:rPr>
              <a:t>Predykcji:</a:t>
            </a:r>
            <a:r>
              <a:rPr lang="en-US" sz="3200" dirty="0" smtClean="0">
                <a:solidFill>
                  <a:schemeClr val="bg2">
                    <a:lumMod val="50000"/>
                  </a:schemeClr>
                </a:solidFill>
              </a:rPr>
              <a:t> Clustering</a:t>
            </a:r>
            <a:endParaRPr lang="en-US" sz="3200" dirty="0">
              <a:solidFill>
                <a:schemeClr val="bg2">
                  <a:lumMod val="50000"/>
                </a:schemeClr>
              </a:solidFill>
            </a:endParaRPr>
          </a:p>
        </p:txBody>
      </p:sp>
    </p:spTree>
    <p:extLst>
      <p:ext uri="{BB962C8B-B14F-4D97-AF65-F5344CB8AC3E}">
        <p14:creationId xmlns:p14="http://schemas.microsoft.com/office/powerpoint/2010/main" val="2065437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500" fill="hold"/>
                                        <p:tgtEl>
                                          <p:spTgt spid="410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755727"/>
            <a:ext cx="2895600" cy="400110"/>
          </a:xfrm>
          <a:prstGeom prst="rect">
            <a:avLst/>
          </a:prstGeom>
        </p:spPr>
        <p:txBody>
          <a:bodyPr wrap="square">
            <a:spAutoFit/>
          </a:bodyPr>
          <a:lstStyle/>
          <a:p>
            <a:r>
              <a:rPr lang="pl-PL" sz="1000" b="1" dirty="0">
                <a:solidFill>
                  <a:schemeClr val="bg1"/>
                </a:solidFill>
              </a:rPr>
              <a:t>Inteligentne oprogramowanie </a:t>
            </a:r>
            <a:br>
              <a:rPr lang="pl-PL" sz="1000" b="1" dirty="0">
                <a:solidFill>
                  <a:schemeClr val="bg1"/>
                </a:solidFill>
              </a:rPr>
            </a:br>
            <a:r>
              <a:rPr lang="pl-PL" sz="1000" b="1" dirty="0">
                <a:solidFill>
                  <a:schemeClr val="bg1"/>
                </a:solidFill>
              </a:rPr>
              <a:t>z wykorzystaniem </a:t>
            </a:r>
            <a:r>
              <a:rPr lang="pl-PL" sz="1000" b="1" dirty="0" smtClean="0">
                <a:solidFill>
                  <a:schemeClr val="bg1"/>
                </a:solidFill>
              </a:rPr>
              <a:t>SQL </a:t>
            </a:r>
            <a:r>
              <a:rPr lang="pl-PL" sz="1000" b="1" dirty="0">
                <a:solidFill>
                  <a:schemeClr val="bg1"/>
                </a:solidFill>
              </a:rPr>
              <a:t>Server Data Mining</a:t>
            </a:r>
            <a:endParaRPr lang="en-US" sz="1000" dirty="0">
              <a:solidFill>
                <a:schemeClr val="bg1"/>
              </a:solidFill>
            </a:endParaRPr>
          </a:p>
        </p:txBody>
      </p:sp>
      <p:sp>
        <p:nvSpPr>
          <p:cNvPr id="7" name="Rectangle 6"/>
          <p:cNvSpPr/>
          <p:nvPr/>
        </p:nvSpPr>
        <p:spPr>
          <a:xfrm>
            <a:off x="17253" y="4520252"/>
            <a:ext cx="1143000" cy="323165"/>
          </a:xfrm>
          <a:prstGeom prst="rect">
            <a:avLst/>
          </a:prstGeom>
        </p:spPr>
        <p:txBody>
          <a:bodyPr wrap="square">
            <a:spAutoFit/>
          </a:bodyPr>
          <a:lstStyle/>
          <a:p>
            <a:r>
              <a:rPr lang="pl-PL" sz="700" b="1" dirty="0"/>
              <a:t>s</a:t>
            </a:r>
            <a:r>
              <a:rPr lang="pl-PL" sz="700" b="1" dirty="0" smtClean="0"/>
              <a:t>tyczeń 2015</a:t>
            </a:r>
          </a:p>
          <a:p>
            <a:r>
              <a:rPr lang="pl-PL" sz="800" b="1" dirty="0" smtClean="0"/>
              <a:t>Mirosław Kordos</a:t>
            </a:r>
            <a:endParaRPr lang="en-US" sz="800" dirty="0"/>
          </a:p>
        </p:txBody>
      </p:sp>
      <p:pic>
        <p:nvPicPr>
          <p:cNvPr id="410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1724" y="2923055"/>
            <a:ext cx="1899069" cy="1746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6382" y="1044703"/>
            <a:ext cx="1889924" cy="1749704"/>
          </a:xfrm>
          <a:prstGeom prst="rect">
            <a:avLst/>
          </a:prstGeom>
        </p:spPr>
      </p:pic>
      <p:pic>
        <p:nvPicPr>
          <p:cNvPr id="410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4855" y="1047751"/>
            <a:ext cx="1935648" cy="1746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6056" y="1047751"/>
            <a:ext cx="1932600" cy="1746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92636" y="2923055"/>
            <a:ext cx="1896020" cy="1746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2"/>
          <p:cNvSpPr txBox="1">
            <a:spLocks/>
          </p:cNvSpPr>
          <p:nvPr/>
        </p:nvSpPr>
        <p:spPr>
          <a:xfrm>
            <a:off x="17253" y="0"/>
            <a:ext cx="8821947" cy="1019176"/>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pl-PL" sz="3200" dirty="0">
                <a:solidFill>
                  <a:schemeClr val="bg2">
                    <a:lumMod val="50000"/>
                  </a:schemeClr>
                </a:solidFill>
              </a:rPr>
              <a:t>Algorytmy </a:t>
            </a:r>
            <a:r>
              <a:rPr lang="pl-PL" sz="3200" dirty="0" smtClean="0">
                <a:solidFill>
                  <a:schemeClr val="bg2">
                    <a:lumMod val="50000"/>
                  </a:schemeClr>
                </a:solidFill>
              </a:rPr>
              <a:t>Predykcji:</a:t>
            </a:r>
            <a:r>
              <a:rPr lang="en-US" sz="3200" dirty="0" smtClean="0">
                <a:solidFill>
                  <a:schemeClr val="bg2">
                    <a:lumMod val="50000"/>
                  </a:schemeClr>
                </a:solidFill>
              </a:rPr>
              <a:t> Clustering</a:t>
            </a:r>
            <a:endParaRPr lang="en-US" sz="3200" dirty="0">
              <a:solidFill>
                <a:schemeClr val="bg2">
                  <a:lumMod val="50000"/>
                </a:schemeClr>
              </a:solidFill>
            </a:endParaRPr>
          </a:p>
        </p:txBody>
      </p:sp>
    </p:spTree>
    <p:extLst>
      <p:ext uri="{BB962C8B-B14F-4D97-AF65-F5344CB8AC3E}">
        <p14:creationId xmlns:p14="http://schemas.microsoft.com/office/powerpoint/2010/main" val="4167898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500" fill="hold"/>
                                        <p:tgtEl>
                                          <p:spTgt spid="410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755727"/>
            <a:ext cx="2895600" cy="400110"/>
          </a:xfrm>
          <a:prstGeom prst="rect">
            <a:avLst/>
          </a:prstGeom>
        </p:spPr>
        <p:txBody>
          <a:bodyPr wrap="square">
            <a:spAutoFit/>
          </a:bodyPr>
          <a:lstStyle/>
          <a:p>
            <a:r>
              <a:rPr lang="pl-PL" sz="1000" b="1" dirty="0">
                <a:solidFill>
                  <a:schemeClr val="bg1"/>
                </a:solidFill>
              </a:rPr>
              <a:t>Inteligentne oprogramowanie </a:t>
            </a:r>
            <a:br>
              <a:rPr lang="pl-PL" sz="1000" b="1" dirty="0">
                <a:solidFill>
                  <a:schemeClr val="bg1"/>
                </a:solidFill>
              </a:rPr>
            </a:br>
            <a:r>
              <a:rPr lang="pl-PL" sz="1000" b="1" dirty="0">
                <a:solidFill>
                  <a:schemeClr val="bg1"/>
                </a:solidFill>
              </a:rPr>
              <a:t>z wykorzystaniem </a:t>
            </a:r>
            <a:r>
              <a:rPr lang="pl-PL" sz="1000" b="1" dirty="0" smtClean="0">
                <a:solidFill>
                  <a:schemeClr val="bg1"/>
                </a:solidFill>
              </a:rPr>
              <a:t>SQL </a:t>
            </a:r>
            <a:r>
              <a:rPr lang="pl-PL" sz="1000" b="1" dirty="0">
                <a:solidFill>
                  <a:schemeClr val="bg1"/>
                </a:solidFill>
              </a:rPr>
              <a:t>Server Data Mining</a:t>
            </a:r>
            <a:endParaRPr lang="en-US" sz="1000" dirty="0">
              <a:solidFill>
                <a:schemeClr val="bg1"/>
              </a:solidFill>
            </a:endParaRPr>
          </a:p>
        </p:txBody>
      </p:sp>
      <p:sp>
        <p:nvSpPr>
          <p:cNvPr id="7" name="Rectangle 6"/>
          <p:cNvSpPr/>
          <p:nvPr/>
        </p:nvSpPr>
        <p:spPr>
          <a:xfrm>
            <a:off x="17253" y="4520252"/>
            <a:ext cx="1143000" cy="323165"/>
          </a:xfrm>
          <a:prstGeom prst="rect">
            <a:avLst/>
          </a:prstGeom>
        </p:spPr>
        <p:txBody>
          <a:bodyPr wrap="square">
            <a:spAutoFit/>
          </a:bodyPr>
          <a:lstStyle/>
          <a:p>
            <a:r>
              <a:rPr lang="pl-PL" sz="700" b="1" dirty="0"/>
              <a:t>s</a:t>
            </a:r>
            <a:r>
              <a:rPr lang="pl-PL" sz="700" b="1" dirty="0" smtClean="0"/>
              <a:t>tyczeń 2015</a:t>
            </a:r>
          </a:p>
          <a:p>
            <a:r>
              <a:rPr lang="pl-PL" sz="800" b="1" dirty="0" smtClean="0"/>
              <a:t>Mirosław Kordos</a:t>
            </a:r>
            <a:endParaRPr lang="en-US" sz="800" dirty="0"/>
          </a:p>
        </p:txBody>
      </p:sp>
      <p:sp>
        <p:nvSpPr>
          <p:cNvPr id="9" name="Title 2"/>
          <p:cNvSpPr txBox="1">
            <a:spLocks/>
          </p:cNvSpPr>
          <p:nvPr/>
        </p:nvSpPr>
        <p:spPr>
          <a:xfrm>
            <a:off x="17253" y="0"/>
            <a:ext cx="9126747" cy="866775"/>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pl-PL" sz="2800" dirty="0" smtClean="0">
                <a:solidFill>
                  <a:schemeClr val="bg2">
                    <a:lumMod val="50000"/>
                  </a:schemeClr>
                </a:solidFill>
              </a:rPr>
              <a:t>Inne Algorytmy Predykcji</a:t>
            </a:r>
            <a:r>
              <a:rPr lang="en-US" sz="2800" dirty="0" smtClean="0">
                <a:solidFill>
                  <a:schemeClr val="bg2">
                    <a:lumMod val="50000"/>
                  </a:schemeClr>
                </a:solidFill>
              </a:rPr>
              <a:t> </a:t>
            </a:r>
            <a:r>
              <a:rPr lang="pl-PL" sz="2800" dirty="0" smtClean="0">
                <a:solidFill>
                  <a:schemeClr val="bg2">
                    <a:lumMod val="50000"/>
                  </a:schemeClr>
                </a:solidFill>
              </a:rPr>
              <a:t>w SQL Server DM</a:t>
            </a:r>
            <a:endParaRPr lang="en-US" sz="2800" dirty="0" smtClean="0">
              <a:solidFill>
                <a:schemeClr val="bg2">
                  <a:lumMod val="50000"/>
                </a:schemeClr>
              </a:solidFill>
            </a:endParaRPr>
          </a:p>
        </p:txBody>
      </p:sp>
      <p:sp>
        <p:nvSpPr>
          <p:cNvPr id="2" name="Prostokąt 1"/>
          <p:cNvSpPr/>
          <p:nvPr/>
        </p:nvSpPr>
        <p:spPr>
          <a:xfrm>
            <a:off x="3471718" y="742949"/>
            <a:ext cx="4648200" cy="3477875"/>
          </a:xfrm>
          <a:prstGeom prst="rect">
            <a:avLst/>
          </a:prstGeom>
        </p:spPr>
        <p:txBody>
          <a:bodyPr wrap="square">
            <a:spAutoFit/>
          </a:bodyPr>
          <a:lstStyle/>
          <a:p>
            <a:pPr marL="342900" indent="-342900">
              <a:buFont typeface="Wingdings" panose="05000000000000000000" pitchFamily="2" charset="2"/>
              <a:buChar char="Ø"/>
            </a:pPr>
            <a:endParaRPr lang="pl-PL" sz="2200" dirty="0" smtClean="0"/>
          </a:p>
          <a:p>
            <a:pPr marL="342900" indent="-342900">
              <a:buFont typeface="Wingdings" panose="05000000000000000000" pitchFamily="2" charset="2"/>
              <a:buChar char="Ø"/>
            </a:pPr>
            <a:r>
              <a:rPr lang="pl-PL" sz="2200" dirty="0" smtClean="0"/>
              <a:t>Association Rules</a:t>
            </a:r>
          </a:p>
          <a:p>
            <a:pPr marL="342900" indent="-342900">
              <a:buFont typeface="Wingdings" panose="05000000000000000000" pitchFamily="2" charset="2"/>
              <a:buChar char="Ø"/>
            </a:pPr>
            <a:endParaRPr lang="pl-PL" sz="2200" dirty="0"/>
          </a:p>
          <a:p>
            <a:pPr marL="342900" indent="-342900">
              <a:buFont typeface="Wingdings" panose="05000000000000000000" pitchFamily="2" charset="2"/>
              <a:buChar char="Ø"/>
            </a:pPr>
            <a:r>
              <a:rPr lang="pl-PL" sz="2200" dirty="0" smtClean="0"/>
              <a:t>Time Series </a:t>
            </a:r>
          </a:p>
          <a:p>
            <a:pPr marL="342900" indent="-342900">
              <a:buFont typeface="Wingdings" panose="05000000000000000000" pitchFamily="2" charset="2"/>
              <a:buChar char="Ø"/>
            </a:pPr>
            <a:endParaRPr lang="pl-PL" sz="2200" dirty="0" smtClean="0"/>
          </a:p>
          <a:p>
            <a:pPr marL="342900" indent="-342900">
              <a:buFont typeface="Wingdings" panose="05000000000000000000" pitchFamily="2" charset="2"/>
              <a:buChar char="Ø"/>
            </a:pPr>
            <a:r>
              <a:rPr lang="en-US" sz="2200" dirty="0" smtClean="0"/>
              <a:t>Logistic Regression</a:t>
            </a:r>
            <a:br>
              <a:rPr lang="en-US" sz="2200" dirty="0" smtClean="0"/>
            </a:br>
            <a:endParaRPr lang="en-US" sz="2200" dirty="0"/>
          </a:p>
          <a:p>
            <a:pPr marL="342900" indent="-342900">
              <a:buFont typeface="Wingdings" panose="05000000000000000000" pitchFamily="2" charset="2"/>
              <a:buChar char="Ø"/>
            </a:pPr>
            <a:r>
              <a:rPr lang="en-US" sz="2200" dirty="0"/>
              <a:t>Naïve </a:t>
            </a:r>
            <a:r>
              <a:rPr lang="en-US" sz="2200" dirty="0" smtClean="0"/>
              <a:t>Bayes</a:t>
            </a:r>
            <a:br>
              <a:rPr lang="en-US" sz="2200" dirty="0" smtClean="0"/>
            </a:br>
            <a:endParaRPr lang="en-US" sz="2200" dirty="0"/>
          </a:p>
          <a:p>
            <a:pPr marL="342900" indent="-342900">
              <a:buFont typeface="Wingdings" panose="05000000000000000000" pitchFamily="2" charset="2"/>
              <a:buChar char="Ø"/>
            </a:pPr>
            <a:r>
              <a:rPr lang="en-US" sz="2200" dirty="0"/>
              <a:t>Sequential Clustering</a:t>
            </a: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1235" y="2080038"/>
            <a:ext cx="5832765" cy="3075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4308" y="1657350"/>
            <a:ext cx="5796394" cy="2710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90903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10"/>
                                        </p:tgtEl>
                                      </p:cBhvr>
                                    </p:animEffect>
                                    <p:set>
                                      <p:cBhvr>
                                        <p:cTn id="14" dur="1" fill="hold">
                                          <p:stCondLst>
                                            <p:cond delay="499"/>
                                          </p:stCondLst>
                                        </p:cTn>
                                        <p:tgtEl>
                                          <p:spTgt spid="10"/>
                                        </p:tgtEl>
                                        <p:attrNameLst>
                                          <p:attrName>style.visibility</p:attrName>
                                        </p:attrNameLst>
                                      </p:cBhvr>
                                      <p:to>
                                        <p:strVal val="hidden"/>
                                      </p:to>
                                    </p:se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755727"/>
            <a:ext cx="2895600" cy="400110"/>
          </a:xfrm>
          <a:prstGeom prst="rect">
            <a:avLst/>
          </a:prstGeom>
        </p:spPr>
        <p:txBody>
          <a:bodyPr wrap="square">
            <a:spAutoFit/>
          </a:bodyPr>
          <a:lstStyle/>
          <a:p>
            <a:r>
              <a:rPr lang="pl-PL" sz="1000" b="1" dirty="0">
                <a:solidFill>
                  <a:schemeClr val="bg1"/>
                </a:solidFill>
              </a:rPr>
              <a:t>Inteligentne oprogramowanie </a:t>
            </a:r>
            <a:br>
              <a:rPr lang="pl-PL" sz="1000" b="1" dirty="0">
                <a:solidFill>
                  <a:schemeClr val="bg1"/>
                </a:solidFill>
              </a:rPr>
            </a:br>
            <a:r>
              <a:rPr lang="pl-PL" sz="1000" b="1" dirty="0">
                <a:solidFill>
                  <a:schemeClr val="bg1"/>
                </a:solidFill>
              </a:rPr>
              <a:t>z wykorzystaniem </a:t>
            </a:r>
            <a:r>
              <a:rPr lang="pl-PL" sz="1000" b="1" dirty="0" smtClean="0">
                <a:solidFill>
                  <a:schemeClr val="bg1"/>
                </a:solidFill>
              </a:rPr>
              <a:t>SQL </a:t>
            </a:r>
            <a:r>
              <a:rPr lang="pl-PL" sz="1000" b="1" dirty="0">
                <a:solidFill>
                  <a:schemeClr val="bg1"/>
                </a:solidFill>
              </a:rPr>
              <a:t>Server Data Mining</a:t>
            </a:r>
            <a:endParaRPr lang="en-US" sz="1000" dirty="0">
              <a:solidFill>
                <a:schemeClr val="bg1"/>
              </a:solidFill>
            </a:endParaRPr>
          </a:p>
        </p:txBody>
      </p:sp>
      <p:sp>
        <p:nvSpPr>
          <p:cNvPr id="7" name="Rectangle 6"/>
          <p:cNvSpPr/>
          <p:nvPr/>
        </p:nvSpPr>
        <p:spPr>
          <a:xfrm>
            <a:off x="17253" y="4520252"/>
            <a:ext cx="1143000" cy="323165"/>
          </a:xfrm>
          <a:prstGeom prst="rect">
            <a:avLst/>
          </a:prstGeom>
        </p:spPr>
        <p:txBody>
          <a:bodyPr wrap="square">
            <a:spAutoFit/>
          </a:bodyPr>
          <a:lstStyle/>
          <a:p>
            <a:r>
              <a:rPr lang="pl-PL" sz="700" b="1" dirty="0"/>
              <a:t>s</a:t>
            </a:r>
            <a:r>
              <a:rPr lang="pl-PL" sz="700" b="1" dirty="0" smtClean="0"/>
              <a:t>tyczeń 2015</a:t>
            </a:r>
          </a:p>
          <a:p>
            <a:r>
              <a:rPr lang="pl-PL" sz="800" b="1" dirty="0" smtClean="0"/>
              <a:t>Mirosław Kordos</a:t>
            </a:r>
            <a:endParaRPr lang="en-US" sz="800" dirty="0"/>
          </a:p>
        </p:txBody>
      </p:sp>
      <p:sp>
        <p:nvSpPr>
          <p:cNvPr id="9" name="Title 2"/>
          <p:cNvSpPr txBox="1">
            <a:spLocks/>
          </p:cNvSpPr>
          <p:nvPr/>
        </p:nvSpPr>
        <p:spPr>
          <a:xfrm>
            <a:off x="17253" y="0"/>
            <a:ext cx="9126747" cy="866775"/>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pl-PL" sz="2800" dirty="0" smtClean="0">
                <a:solidFill>
                  <a:schemeClr val="bg2">
                    <a:lumMod val="50000"/>
                  </a:schemeClr>
                </a:solidFill>
              </a:rPr>
              <a:t>Inne Algorytmy Predykcji</a:t>
            </a:r>
            <a:r>
              <a:rPr lang="en-US" sz="2800" dirty="0" smtClean="0">
                <a:solidFill>
                  <a:schemeClr val="bg2">
                    <a:lumMod val="50000"/>
                  </a:schemeClr>
                </a:solidFill>
              </a:rPr>
              <a:t> </a:t>
            </a:r>
            <a:r>
              <a:rPr lang="pl-PL" sz="2800" dirty="0" smtClean="0">
                <a:solidFill>
                  <a:schemeClr val="bg2">
                    <a:lumMod val="50000"/>
                  </a:schemeClr>
                </a:solidFill>
              </a:rPr>
              <a:t>w SQL Server DM</a:t>
            </a:r>
            <a:endParaRPr lang="en-US" sz="2800" dirty="0" smtClean="0">
              <a:solidFill>
                <a:schemeClr val="bg2">
                  <a:lumMod val="50000"/>
                </a:schemeClr>
              </a:solidFill>
            </a:endParaRPr>
          </a:p>
        </p:txBody>
      </p:sp>
      <p:sp>
        <p:nvSpPr>
          <p:cNvPr id="8" name="Content Placeholder 1"/>
          <p:cNvSpPr>
            <a:spLocks noGrp="1"/>
          </p:cNvSpPr>
          <p:nvPr>
            <p:ph idx="1"/>
          </p:nvPr>
        </p:nvSpPr>
        <p:spPr>
          <a:xfrm>
            <a:off x="4038600" y="1704911"/>
            <a:ext cx="4724400" cy="3250871"/>
          </a:xfrm>
        </p:spPr>
        <p:txBody>
          <a:bodyPr>
            <a:noAutofit/>
          </a:bodyPr>
          <a:lstStyle/>
          <a:p>
            <a:pPr>
              <a:lnSpc>
                <a:spcPct val="124000"/>
              </a:lnSpc>
            </a:pPr>
            <a:r>
              <a:rPr lang="pl-PL" sz="1400" dirty="0"/>
              <a:t>Decision Trees</a:t>
            </a:r>
            <a:r>
              <a:rPr lang="en-US" sz="1400" dirty="0"/>
              <a:t>  </a:t>
            </a:r>
            <a:endParaRPr lang="pl-PL" sz="1400" dirty="0" smtClean="0"/>
          </a:p>
          <a:p>
            <a:pPr>
              <a:lnSpc>
                <a:spcPct val="124000"/>
              </a:lnSpc>
            </a:pPr>
            <a:r>
              <a:rPr lang="pl-PL" sz="1400" dirty="0" smtClean="0"/>
              <a:t>Neural Networks</a:t>
            </a:r>
            <a:r>
              <a:rPr lang="en-US" sz="1400" dirty="0" smtClean="0"/>
              <a:t>  </a:t>
            </a:r>
            <a:endParaRPr lang="pl-PL" sz="1400" dirty="0" smtClean="0"/>
          </a:p>
          <a:p>
            <a:pPr>
              <a:lnSpc>
                <a:spcPct val="124000"/>
              </a:lnSpc>
            </a:pPr>
            <a:r>
              <a:rPr lang="pl-PL" sz="1400" dirty="0" smtClean="0"/>
              <a:t>Linear Regression</a:t>
            </a:r>
            <a:r>
              <a:rPr lang="en-US" sz="1400" dirty="0" smtClean="0"/>
              <a:t> </a:t>
            </a:r>
            <a:endParaRPr lang="pl-PL" sz="1400" dirty="0" smtClean="0"/>
          </a:p>
          <a:p>
            <a:pPr>
              <a:lnSpc>
                <a:spcPct val="124000"/>
              </a:lnSpc>
            </a:pPr>
            <a:r>
              <a:rPr lang="pl-PL" sz="1400" dirty="0" smtClean="0"/>
              <a:t>Clustering</a:t>
            </a:r>
            <a:r>
              <a:rPr lang="en-US" sz="1400" dirty="0" smtClean="0"/>
              <a:t> </a:t>
            </a:r>
            <a:endParaRPr lang="pl-PL" sz="1400" dirty="0" smtClean="0"/>
          </a:p>
          <a:p>
            <a:pPr>
              <a:lnSpc>
                <a:spcPct val="124000"/>
              </a:lnSpc>
            </a:pPr>
            <a:r>
              <a:rPr lang="pl-PL" sz="1400" dirty="0" smtClean="0"/>
              <a:t>Association </a:t>
            </a:r>
            <a:r>
              <a:rPr lang="pl-PL" sz="1400" dirty="0"/>
              <a:t>Rules</a:t>
            </a:r>
            <a:r>
              <a:rPr lang="en-US" sz="1400" dirty="0"/>
              <a:t> </a:t>
            </a:r>
            <a:endParaRPr lang="pl-PL" sz="1400" dirty="0" smtClean="0"/>
          </a:p>
          <a:p>
            <a:pPr>
              <a:lnSpc>
                <a:spcPct val="124000"/>
              </a:lnSpc>
            </a:pPr>
            <a:r>
              <a:rPr lang="pl-PL" sz="1400" dirty="0" smtClean="0"/>
              <a:t>Time </a:t>
            </a:r>
            <a:r>
              <a:rPr lang="pl-PL" sz="1400" dirty="0"/>
              <a:t>Series</a:t>
            </a:r>
            <a:r>
              <a:rPr lang="en-US" sz="1400" dirty="0"/>
              <a:t> </a:t>
            </a:r>
            <a:endParaRPr lang="pl-PL" sz="1400" dirty="0" smtClean="0"/>
          </a:p>
          <a:p>
            <a:pPr>
              <a:lnSpc>
                <a:spcPct val="124000"/>
              </a:lnSpc>
            </a:pPr>
            <a:r>
              <a:rPr lang="pl-PL" sz="1400" dirty="0" smtClean="0"/>
              <a:t>Logistic </a:t>
            </a:r>
            <a:r>
              <a:rPr lang="pl-PL" sz="1400" dirty="0"/>
              <a:t>Regression</a:t>
            </a:r>
          </a:p>
          <a:p>
            <a:pPr>
              <a:lnSpc>
                <a:spcPct val="124000"/>
              </a:lnSpc>
            </a:pPr>
            <a:r>
              <a:rPr lang="pl-PL" sz="1400" dirty="0"/>
              <a:t>Naive Bayes</a:t>
            </a:r>
          </a:p>
          <a:p>
            <a:pPr>
              <a:lnSpc>
                <a:spcPct val="124000"/>
              </a:lnSpc>
            </a:pPr>
            <a:r>
              <a:rPr lang="pl-PL" sz="1400" dirty="0" err="1"/>
              <a:t>Sequence</a:t>
            </a:r>
            <a:r>
              <a:rPr lang="pl-PL" sz="1400" dirty="0"/>
              <a:t> Clustering </a:t>
            </a:r>
          </a:p>
          <a:p>
            <a:pPr>
              <a:lnSpc>
                <a:spcPct val="124000"/>
              </a:lnSpc>
            </a:pPr>
            <a:r>
              <a:rPr lang="pl-PL" sz="1400" dirty="0"/>
              <a:t>Możliwość dodania własnych </a:t>
            </a:r>
            <a:r>
              <a:rPr lang="pl-PL" sz="1400" dirty="0" smtClean="0"/>
              <a:t>algorytmów</a:t>
            </a:r>
            <a:endParaRPr lang="pl-PL" sz="1400" dirty="0">
              <a:solidFill>
                <a:srgbClr val="FF0000"/>
              </a:solidFill>
            </a:endParaRPr>
          </a:p>
        </p:txBody>
      </p:sp>
      <p:sp>
        <p:nvSpPr>
          <p:cNvPr id="15" name="TextBox 14"/>
          <p:cNvSpPr txBox="1"/>
          <p:nvPr/>
        </p:nvSpPr>
        <p:spPr>
          <a:xfrm>
            <a:off x="3474720" y="1123950"/>
            <a:ext cx="3962400" cy="400110"/>
          </a:xfrm>
          <a:prstGeom prst="rect">
            <a:avLst/>
          </a:prstGeom>
          <a:noFill/>
        </p:spPr>
        <p:txBody>
          <a:bodyPr wrap="square" rtlCol="0">
            <a:spAutoFit/>
          </a:bodyPr>
          <a:lstStyle/>
          <a:p>
            <a:r>
              <a:rPr lang="pl-PL" sz="2000" b="1" dirty="0" smtClean="0">
                <a:solidFill>
                  <a:srgbClr val="FF0000"/>
                </a:solidFill>
              </a:rPr>
              <a:t>Jaki algorytm zastosować?</a:t>
            </a:r>
            <a:endParaRPr lang="en-US" sz="2000" b="1" dirty="0">
              <a:solidFill>
                <a:srgbClr val="FF0000"/>
              </a:solidFill>
            </a:endParaRPr>
          </a:p>
        </p:txBody>
      </p:sp>
    </p:spTree>
    <p:extLst>
      <p:ext uri="{BB962C8B-B14F-4D97-AF65-F5344CB8AC3E}">
        <p14:creationId xmlns:p14="http://schemas.microsoft.com/office/powerpoint/2010/main" val="3021238538"/>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755727"/>
            <a:ext cx="2895600" cy="400110"/>
          </a:xfrm>
          <a:prstGeom prst="rect">
            <a:avLst/>
          </a:prstGeom>
        </p:spPr>
        <p:txBody>
          <a:bodyPr wrap="square">
            <a:spAutoFit/>
          </a:bodyPr>
          <a:lstStyle/>
          <a:p>
            <a:r>
              <a:rPr lang="pl-PL" sz="1000" b="1" dirty="0">
                <a:solidFill>
                  <a:schemeClr val="bg1"/>
                </a:solidFill>
              </a:rPr>
              <a:t>Inteligentne oprogramowanie </a:t>
            </a:r>
            <a:br>
              <a:rPr lang="pl-PL" sz="1000" b="1" dirty="0">
                <a:solidFill>
                  <a:schemeClr val="bg1"/>
                </a:solidFill>
              </a:rPr>
            </a:br>
            <a:r>
              <a:rPr lang="pl-PL" sz="1000" b="1" dirty="0">
                <a:solidFill>
                  <a:schemeClr val="bg1"/>
                </a:solidFill>
              </a:rPr>
              <a:t>z wykorzystaniem </a:t>
            </a:r>
            <a:r>
              <a:rPr lang="pl-PL" sz="1000" b="1" dirty="0" smtClean="0">
                <a:solidFill>
                  <a:schemeClr val="bg1"/>
                </a:solidFill>
              </a:rPr>
              <a:t>SQL </a:t>
            </a:r>
            <a:r>
              <a:rPr lang="pl-PL" sz="1000" b="1" dirty="0">
                <a:solidFill>
                  <a:schemeClr val="bg1"/>
                </a:solidFill>
              </a:rPr>
              <a:t>Server Data Mining</a:t>
            </a:r>
            <a:endParaRPr lang="en-US" sz="1000" dirty="0">
              <a:solidFill>
                <a:schemeClr val="bg1"/>
              </a:solidFill>
            </a:endParaRPr>
          </a:p>
        </p:txBody>
      </p:sp>
      <p:sp>
        <p:nvSpPr>
          <p:cNvPr id="7" name="Rectangle 6"/>
          <p:cNvSpPr/>
          <p:nvPr/>
        </p:nvSpPr>
        <p:spPr>
          <a:xfrm>
            <a:off x="17253" y="4520252"/>
            <a:ext cx="1143000" cy="323165"/>
          </a:xfrm>
          <a:prstGeom prst="rect">
            <a:avLst/>
          </a:prstGeom>
        </p:spPr>
        <p:txBody>
          <a:bodyPr wrap="square">
            <a:spAutoFit/>
          </a:bodyPr>
          <a:lstStyle/>
          <a:p>
            <a:r>
              <a:rPr lang="pl-PL" sz="700" b="1" dirty="0"/>
              <a:t>s</a:t>
            </a:r>
            <a:r>
              <a:rPr lang="pl-PL" sz="700" b="1" dirty="0" smtClean="0"/>
              <a:t>tyczeń 2015</a:t>
            </a:r>
          </a:p>
          <a:p>
            <a:r>
              <a:rPr lang="pl-PL" sz="800" b="1" dirty="0" smtClean="0"/>
              <a:t>Mirosław Kordos</a:t>
            </a:r>
            <a:endParaRPr lang="en-US" sz="800" dirty="0"/>
          </a:p>
        </p:txBody>
      </p:sp>
      <p:sp>
        <p:nvSpPr>
          <p:cNvPr id="9" name="Title 2"/>
          <p:cNvSpPr txBox="1">
            <a:spLocks/>
          </p:cNvSpPr>
          <p:nvPr/>
        </p:nvSpPr>
        <p:spPr>
          <a:xfrm>
            <a:off x="17253" y="0"/>
            <a:ext cx="9126747" cy="866775"/>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pl-PL" sz="2800" dirty="0" smtClean="0">
                <a:solidFill>
                  <a:schemeClr val="bg2">
                    <a:lumMod val="50000"/>
                  </a:schemeClr>
                </a:solidFill>
              </a:rPr>
              <a:t>Inne Algorytmy Predykcji</a:t>
            </a:r>
            <a:r>
              <a:rPr lang="en-US" sz="2800" dirty="0" smtClean="0">
                <a:solidFill>
                  <a:schemeClr val="bg2">
                    <a:lumMod val="50000"/>
                  </a:schemeClr>
                </a:solidFill>
              </a:rPr>
              <a:t> </a:t>
            </a:r>
            <a:r>
              <a:rPr lang="pl-PL" sz="2800" dirty="0" smtClean="0">
                <a:solidFill>
                  <a:schemeClr val="bg2">
                    <a:lumMod val="50000"/>
                  </a:schemeClr>
                </a:solidFill>
              </a:rPr>
              <a:t>w SQL Server DM</a:t>
            </a:r>
            <a:endParaRPr lang="en-US" sz="2800" dirty="0" smtClean="0">
              <a:solidFill>
                <a:schemeClr val="bg2">
                  <a:lumMod val="50000"/>
                </a:schemeClr>
              </a:solidFill>
            </a:endParaRPr>
          </a:p>
        </p:txBody>
      </p:sp>
      <p:sp>
        <p:nvSpPr>
          <p:cNvPr id="2" name="TextBox 1"/>
          <p:cNvSpPr txBox="1"/>
          <p:nvPr/>
        </p:nvSpPr>
        <p:spPr>
          <a:xfrm>
            <a:off x="3474720" y="2560320"/>
            <a:ext cx="5149578" cy="369332"/>
          </a:xfrm>
          <a:prstGeom prst="rect">
            <a:avLst/>
          </a:prstGeom>
          <a:noFill/>
        </p:spPr>
        <p:txBody>
          <a:bodyPr wrap="square" rtlCol="0">
            <a:spAutoFit/>
          </a:bodyPr>
          <a:lstStyle/>
          <a:p>
            <a:pPr marL="285750" indent="-285750">
              <a:buFont typeface="Wingdings" panose="05000000000000000000" pitchFamily="2" charset="2"/>
              <a:buChar char="Ø"/>
            </a:pPr>
            <a:r>
              <a:rPr lang="pl-PL" dirty="0" smtClean="0"/>
              <a:t>Jakie mają właściwości?</a:t>
            </a:r>
            <a:endParaRPr lang="pl-PL" dirty="0"/>
          </a:p>
        </p:txBody>
      </p:sp>
      <p:sp>
        <p:nvSpPr>
          <p:cNvPr id="11" name="TextBox 10"/>
          <p:cNvSpPr txBox="1"/>
          <p:nvPr/>
        </p:nvSpPr>
        <p:spPr>
          <a:xfrm>
            <a:off x="3474720" y="3474720"/>
            <a:ext cx="4038600" cy="369332"/>
          </a:xfrm>
          <a:prstGeom prst="rect">
            <a:avLst/>
          </a:prstGeom>
          <a:noFill/>
        </p:spPr>
        <p:txBody>
          <a:bodyPr wrap="square" rtlCol="0">
            <a:spAutoFit/>
          </a:bodyPr>
          <a:lstStyle/>
          <a:p>
            <a:pPr marL="285750" indent="-285750">
              <a:buFont typeface="Wingdings" panose="05000000000000000000" pitchFamily="2" charset="2"/>
              <a:buChar char="Ø"/>
            </a:pPr>
            <a:r>
              <a:rPr lang="pl-PL" dirty="0" smtClean="0"/>
              <a:t>A może specjalna kombinacja?</a:t>
            </a:r>
            <a:endParaRPr lang="en-US" dirty="0"/>
          </a:p>
        </p:txBody>
      </p:sp>
      <p:sp>
        <p:nvSpPr>
          <p:cNvPr id="13" name="TextBox 12"/>
          <p:cNvSpPr txBox="1"/>
          <p:nvPr/>
        </p:nvSpPr>
        <p:spPr>
          <a:xfrm>
            <a:off x="3474720" y="2103120"/>
            <a:ext cx="5517573" cy="369332"/>
          </a:xfrm>
          <a:prstGeom prst="rect">
            <a:avLst/>
          </a:prstGeom>
          <a:noFill/>
        </p:spPr>
        <p:txBody>
          <a:bodyPr wrap="square" rtlCol="0">
            <a:spAutoFit/>
          </a:bodyPr>
          <a:lstStyle/>
          <a:p>
            <a:pPr marL="285750" indent="-285750">
              <a:buFont typeface="Wingdings" panose="05000000000000000000" pitchFamily="2" charset="2"/>
              <a:buChar char="Ø"/>
            </a:pPr>
            <a:r>
              <a:rPr lang="pl-PL" dirty="0" smtClean="0"/>
              <a:t>Trzeba samodzielnie napisać? ważony 9-NN</a:t>
            </a:r>
            <a:endParaRPr lang="en-US" dirty="0"/>
          </a:p>
        </p:txBody>
      </p:sp>
      <p:sp>
        <p:nvSpPr>
          <p:cNvPr id="14" name="TextBox 13"/>
          <p:cNvSpPr txBox="1"/>
          <p:nvPr/>
        </p:nvSpPr>
        <p:spPr>
          <a:xfrm>
            <a:off x="3474720" y="3017520"/>
            <a:ext cx="4149436" cy="369332"/>
          </a:xfrm>
          <a:prstGeom prst="rect">
            <a:avLst/>
          </a:prstGeom>
          <a:noFill/>
        </p:spPr>
        <p:txBody>
          <a:bodyPr wrap="square" rtlCol="0">
            <a:spAutoFit/>
          </a:bodyPr>
          <a:lstStyle/>
          <a:p>
            <a:pPr marL="285750" indent="-285750">
              <a:buFont typeface="Wingdings" panose="05000000000000000000" pitchFamily="2" charset="2"/>
              <a:buChar char="Ø"/>
            </a:pPr>
            <a:r>
              <a:rPr lang="pl-PL" dirty="0" smtClean="0"/>
              <a:t>Jak </a:t>
            </a:r>
            <a:r>
              <a:rPr lang="pl-PL" dirty="0"/>
              <a:t>działają na naszych danych?</a:t>
            </a:r>
          </a:p>
        </p:txBody>
      </p:sp>
      <p:sp>
        <p:nvSpPr>
          <p:cNvPr id="12" name="TextBox 11"/>
          <p:cNvSpPr txBox="1"/>
          <p:nvPr/>
        </p:nvSpPr>
        <p:spPr>
          <a:xfrm>
            <a:off x="3474720" y="1123950"/>
            <a:ext cx="3962400" cy="400110"/>
          </a:xfrm>
          <a:prstGeom prst="rect">
            <a:avLst/>
          </a:prstGeom>
          <a:noFill/>
        </p:spPr>
        <p:txBody>
          <a:bodyPr wrap="square" rtlCol="0">
            <a:spAutoFit/>
          </a:bodyPr>
          <a:lstStyle/>
          <a:p>
            <a:r>
              <a:rPr lang="pl-PL" sz="2000" b="1" dirty="0" smtClean="0">
                <a:solidFill>
                  <a:srgbClr val="FF0000"/>
                </a:solidFill>
              </a:rPr>
              <a:t>Jaki algorytm zastosować?</a:t>
            </a:r>
            <a:endParaRPr lang="en-US" sz="2000" b="1" dirty="0">
              <a:solidFill>
                <a:srgbClr val="FF0000"/>
              </a:solidFill>
            </a:endParaRPr>
          </a:p>
        </p:txBody>
      </p:sp>
    </p:spTree>
    <p:extLst>
      <p:ext uri="{BB962C8B-B14F-4D97-AF65-F5344CB8AC3E}">
        <p14:creationId xmlns:p14="http://schemas.microsoft.com/office/powerpoint/2010/main" val="364772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3"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755727"/>
            <a:ext cx="2895600" cy="400110"/>
          </a:xfrm>
          <a:prstGeom prst="rect">
            <a:avLst/>
          </a:prstGeom>
        </p:spPr>
        <p:txBody>
          <a:bodyPr wrap="square">
            <a:spAutoFit/>
          </a:bodyPr>
          <a:lstStyle/>
          <a:p>
            <a:r>
              <a:rPr lang="pl-PL" sz="1000" b="1" dirty="0">
                <a:solidFill>
                  <a:schemeClr val="bg1"/>
                </a:solidFill>
              </a:rPr>
              <a:t>Inteligentne oprogramowanie </a:t>
            </a:r>
            <a:br>
              <a:rPr lang="pl-PL" sz="1000" b="1" dirty="0">
                <a:solidFill>
                  <a:schemeClr val="bg1"/>
                </a:solidFill>
              </a:rPr>
            </a:br>
            <a:r>
              <a:rPr lang="pl-PL" sz="1000" b="1" dirty="0">
                <a:solidFill>
                  <a:schemeClr val="bg1"/>
                </a:solidFill>
              </a:rPr>
              <a:t>z wykorzystaniem </a:t>
            </a:r>
            <a:r>
              <a:rPr lang="pl-PL" sz="1000" b="1" dirty="0" smtClean="0">
                <a:solidFill>
                  <a:schemeClr val="bg1"/>
                </a:solidFill>
              </a:rPr>
              <a:t>SQL </a:t>
            </a:r>
            <a:r>
              <a:rPr lang="pl-PL" sz="1000" b="1" dirty="0">
                <a:solidFill>
                  <a:schemeClr val="bg1"/>
                </a:solidFill>
              </a:rPr>
              <a:t>Server Data Mining</a:t>
            </a:r>
            <a:endParaRPr lang="en-US" sz="1000" dirty="0">
              <a:solidFill>
                <a:schemeClr val="bg1"/>
              </a:solidFill>
            </a:endParaRPr>
          </a:p>
        </p:txBody>
      </p:sp>
      <p:sp>
        <p:nvSpPr>
          <p:cNvPr id="7" name="Rectangle 6"/>
          <p:cNvSpPr/>
          <p:nvPr/>
        </p:nvSpPr>
        <p:spPr>
          <a:xfrm>
            <a:off x="17253" y="4520252"/>
            <a:ext cx="1143000" cy="323165"/>
          </a:xfrm>
          <a:prstGeom prst="rect">
            <a:avLst/>
          </a:prstGeom>
        </p:spPr>
        <p:txBody>
          <a:bodyPr wrap="square">
            <a:spAutoFit/>
          </a:bodyPr>
          <a:lstStyle/>
          <a:p>
            <a:r>
              <a:rPr lang="pl-PL" sz="700" b="1" dirty="0"/>
              <a:t>s</a:t>
            </a:r>
            <a:r>
              <a:rPr lang="pl-PL" sz="700" b="1" dirty="0" smtClean="0"/>
              <a:t>tyczeń 2015</a:t>
            </a:r>
          </a:p>
          <a:p>
            <a:r>
              <a:rPr lang="pl-PL" sz="800" b="1" dirty="0" smtClean="0"/>
              <a:t>Mirosław Kordos</a:t>
            </a:r>
            <a:endParaRPr lang="en-US" sz="800" dirty="0"/>
          </a:p>
        </p:txBody>
      </p:sp>
      <p:sp>
        <p:nvSpPr>
          <p:cNvPr id="9" name="Title 2"/>
          <p:cNvSpPr txBox="1">
            <a:spLocks/>
          </p:cNvSpPr>
          <p:nvPr/>
        </p:nvSpPr>
        <p:spPr>
          <a:xfrm>
            <a:off x="17253" y="0"/>
            <a:ext cx="9126747" cy="866775"/>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200" dirty="0" err="1" smtClean="0">
                <a:solidFill>
                  <a:schemeClr val="bg2">
                    <a:lumMod val="50000"/>
                  </a:schemeClr>
                </a:solidFill>
              </a:rPr>
              <a:t>Tworzenie</a:t>
            </a:r>
            <a:r>
              <a:rPr lang="en-US" sz="3200" dirty="0" smtClean="0">
                <a:solidFill>
                  <a:schemeClr val="bg2">
                    <a:lumMod val="50000"/>
                  </a:schemeClr>
                </a:solidFill>
              </a:rPr>
              <a:t> </a:t>
            </a:r>
            <a:r>
              <a:rPr lang="en-US" sz="3200" dirty="0" err="1" smtClean="0">
                <a:solidFill>
                  <a:schemeClr val="bg2">
                    <a:lumMod val="50000"/>
                  </a:schemeClr>
                </a:solidFill>
              </a:rPr>
              <a:t>własnych</a:t>
            </a:r>
            <a:r>
              <a:rPr lang="en-US" sz="3200" dirty="0" smtClean="0">
                <a:solidFill>
                  <a:schemeClr val="bg2">
                    <a:lumMod val="50000"/>
                  </a:schemeClr>
                </a:solidFill>
              </a:rPr>
              <a:t> </a:t>
            </a:r>
            <a:r>
              <a:rPr lang="en-US" sz="3200" dirty="0" err="1" smtClean="0">
                <a:solidFill>
                  <a:schemeClr val="bg2">
                    <a:lumMod val="50000"/>
                  </a:schemeClr>
                </a:solidFill>
              </a:rPr>
              <a:t>algorytmów</a:t>
            </a:r>
            <a:r>
              <a:rPr lang="en-US" sz="3200" dirty="0" smtClean="0">
                <a:solidFill>
                  <a:schemeClr val="bg2">
                    <a:lumMod val="50000"/>
                  </a:schemeClr>
                </a:solidFill>
              </a:rPr>
              <a:t> </a:t>
            </a:r>
            <a:r>
              <a:rPr lang="en-US" sz="3200" dirty="0" err="1" smtClean="0">
                <a:solidFill>
                  <a:schemeClr val="bg2">
                    <a:lumMod val="50000"/>
                  </a:schemeClr>
                </a:solidFill>
              </a:rPr>
              <a:t>predykcji</a:t>
            </a:r>
            <a:endParaRPr lang="en-US" sz="3200" dirty="0" smtClean="0">
              <a:solidFill>
                <a:schemeClr val="bg2">
                  <a:lumMod val="50000"/>
                </a:schemeClr>
              </a:solidFill>
            </a:endParaRPr>
          </a:p>
        </p:txBody>
      </p:sp>
      <p:sp>
        <p:nvSpPr>
          <p:cNvPr id="2" name="Prostokąt 1"/>
          <p:cNvSpPr/>
          <p:nvPr/>
        </p:nvSpPr>
        <p:spPr>
          <a:xfrm>
            <a:off x="3505200" y="1227043"/>
            <a:ext cx="5257800" cy="3293209"/>
          </a:xfrm>
          <a:prstGeom prst="rect">
            <a:avLst/>
          </a:prstGeom>
        </p:spPr>
        <p:txBody>
          <a:bodyPr wrap="square">
            <a:spAutoFit/>
          </a:bodyPr>
          <a:lstStyle/>
          <a:p>
            <a:pPr marL="285750" indent="-285750">
              <a:buFont typeface="Wingdings" panose="05000000000000000000" pitchFamily="2" charset="2"/>
              <a:buChar char="Ø"/>
            </a:pPr>
            <a:r>
              <a:rPr lang="en-US" sz="1600" b="1" dirty="0" smtClean="0"/>
              <a:t>COM</a:t>
            </a:r>
            <a:r>
              <a:rPr lang="en-US" sz="1600" dirty="0" smtClean="0">
                <a:solidFill>
                  <a:schemeClr val="bg2">
                    <a:lumMod val="50000"/>
                  </a:schemeClr>
                </a:solidFill>
              </a:rPr>
              <a:t>   </a:t>
            </a:r>
          </a:p>
          <a:p>
            <a:pPr marL="742950" lvl="1" indent="-285750">
              <a:buFont typeface="Wingdings" panose="05000000000000000000" pitchFamily="2" charset="2"/>
              <a:buChar char="Ø"/>
            </a:pPr>
            <a:r>
              <a:rPr lang="en-US" sz="1600" dirty="0" err="1" smtClean="0">
                <a:solidFill>
                  <a:srgbClr val="00B050"/>
                </a:solidFill>
              </a:rPr>
              <a:t>Wydajność</a:t>
            </a:r>
            <a:r>
              <a:rPr lang="en-US" sz="1600" dirty="0" smtClean="0">
                <a:solidFill>
                  <a:schemeClr val="bg2">
                    <a:lumMod val="50000"/>
                  </a:schemeClr>
                </a:solidFill>
              </a:rPr>
              <a:t> </a:t>
            </a:r>
          </a:p>
          <a:p>
            <a:pPr marL="742950" lvl="1" indent="-285750">
              <a:buFont typeface="Wingdings" panose="05000000000000000000" pitchFamily="2" charset="2"/>
              <a:buChar char="Ø"/>
            </a:pPr>
            <a:r>
              <a:rPr lang="en-US" sz="1600" dirty="0" err="1" smtClean="0">
                <a:solidFill>
                  <a:srgbClr val="00B050"/>
                </a:solidFill>
              </a:rPr>
              <a:t>Integracja</a:t>
            </a:r>
            <a:r>
              <a:rPr lang="en-US" sz="1600" dirty="0" smtClean="0">
                <a:solidFill>
                  <a:srgbClr val="00B050"/>
                </a:solidFill>
              </a:rPr>
              <a:t> z SQL Server </a:t>
            </a:r>
            <a:endParaRPr lang="pl-PL" sz="1600" dirty="0" smtClean="0">
              <a:solidFill>
                <a:srgbClr val="00B050"/>
              </a:solidFill>
            </a:endParaRPr>
          </a:p>
          <a:p>
            <a:pPr marL="742950" lvl="1" indent="-285750">
              <a:buFont typeface="Wingdings" panose="05000000000000000000" pitchFamily="2" charset="2"/>
              <a:buChar char="Ø"/>
            </a:pPr>
            <a:r>
              <a:rPr lang="pl-PL" sz="1600" dirty="0" smtClean="0">
                <a:solidFill>
                  <a:srgbClr val="FF0000"/>
                </a:solidFill>
              </a:rPr>
              <a:t>Najtrudniej stworzyć</a:t>
            </a:r>
            <a:r>
              <a:rPr lang="en-US" sz="1600" dirty="0" smtClean="0">
                <a:solidFill>
                  <a:schemeClr val="bg2">
                    <a:lumMod val="50000"/>
                  </a:schemeClr>
                </a:solidFill>
              </a:rPr>
              <a:t/>
            </a:r>
            <a:br>
              <a:rPr lang="en-US" sz="1600" dirty="0" smtClean="0">
                <a:solidFill>
                  <a:schemeClr val="bg2">
                    <a:lumMod val="50000"/>
                  </a:schemeClr>
                </a:solidFill>
              </a:rPr>
            </a:br>
            <a:endParaRPr lang="en-US" sz="1600" b="1" dirty="0"/>
          </a:p>
          <a:p>
            <a:pPr marL="285750" indent="-285750">
              <a:buFont typeface="Wingdings" panose="05000000000000000000" pitchFamily="2" charset="2"/>
              <a:buChar char="Ø"/>
            </a:pPr>
            <a:r>
              <a:rPr lang="en-US" sz="1600" b="1" dirty="0" smtClean="0"/>
              <a:t>.NET CLR</a:t>
            </a:r>
          </a:p>
          <a:p>
            <a:pPr marL="742950" lvl="1" indent="-285750">
              <a:buFont typeface="Wingdings" panose="05000000000000000000" pitchFamily="2" charset="2"/>
              <a:buChar char="Ø"/>
            </a:pPr>
            <a:r>
              <a:rPr lang="en-US" sz="1600" dirty="0" err="1" smtClean="0">
                <a:solidFill>
                  <a:srgbClr val="00B050"/>
                </a:solidFill>
              </a:rPr>
              <a:t>Łatw</a:t>
            </a:r>
            <a:r>
              <a:rPr lang="pl-PL" sz="1600" dirty="0" smtClean="0">
                <a:solidFill>
                  <a:srgbClr val="00B050"/>
                </a:solidFill>
              </a:rPr>
              <a:t>iej s</a:t>
            </a:r>
            <a:r>
              <a:rPr lang="en-US" sz="1600" dirty="0" err="1" smtClean="0">
                <a:solidFill>
                  <a:srgbClr val="00B050"/>
                </a:solidFill>
              </a:rPr>
              <a:t>tworz</a:t>
            </a:r>
            <a:r>
              <a:rPr lang="pl-PL" sz="1600" dirty="0" smtClean="0">
                <a:solidFill>
                  <a:srgbClr val="00B050"/>
                </a:solidFill>
              </a:rPr>
              <a:t>yć</a:t>
            </a:r>
            <a:endParaRPr lang="en-US" sz="1600" dirty="0" smtClean="0">
              <a:solidFill>
                <a:srgbClr val="00B050"/>
              </a:solidFill>
            </a:endParaRPr>
          </a:p>
          <a:p>
            <a:pPr marL="742950" lvl="1" indent="-285750">
              <a:buFont typeface="Wingdings" panose="05000000000000000000" pitchFamily="2" charset="2"/>
              <a:buChar char="Ø"/>
            </a:pPr>
            <a:r>
              <a:rPr lang="en-US" sz="1600" dirty="0" err="1" smtClean="0">
                <a:solidFill>
                  <a:srgbClr val="00B050"/>
                </a:solidFill>
              </a:rPr>
              <a:t>Kompatybilność</a:t>
            </a:r>
            <a:r>
              <a:rPr lang="en-US" sz="1600" dirty="0" smtClean="0">
                <a:solidFill>
                  <a:srgbClr val="00B050"/>
                </a:solidFill>
              </a:rPr>
              <a:t> z </a:t>
            </a:r>
            <a:r>
              <a:rPr lang="en-US" sz="1600" dirty="0" err="1" smtClean="0">
                <a:solidFill>
                  <a:srgbClr val="00B050"/>
                </a:solidFill>
              </a:rPr>
              <a:t>kodem</a:t>
            </a:r>
            <a:r>
              <a:rPr lang="en-US" sz="1600" dirty="0" smtClean="0">
                <a:solidFill>
                  <a:srgbClr val="00B050"/>
                </a:solidFill>
              </a:rPr>
              <a:t> </a:t>
            </a:r>
            <a:r>
              <a:rPr lang="en-US" sz="1600" dirty="0" err="1" smtClean="0">
                <a:solidFill>
                  <a:srgbClr val="00B050"/>
                </a:solidFill>
              </a:rPr>
              <a:t>aplikacji</a:t>
            </a:r>
            <a:endParaRPr lang="pl-PL" sz="1600" dirty="0" smtClean="0">
              <a:solidFill>
                <a:srgbClr val="00B050"/>
              </a:solidFill>
            </a:endParaRPr>
          </a:p>
          <a:p>
            <a:pPr marL="742950" lvl="1" indent="-285750">
              <a:buFont typeface="Wingdings" panose="05000000000000000000" pitchFamily="2" charset="2"/>
              <a:buChar char="Ø"/>
            </a:pPr>
            <a:endParaRPr lang="pl-PL" sz="1600" dirty="0" smtClean="0">
              <a:solidFill>
                <a:schemeClr val="bg2">
                  <a:lumMod val="50000"/>
                </a:schemeClr>
              </a:solidFill>
            </a:endParaRPr>
          </a:p>
          <a:p>
            <a:pPr marL="285750" indent="-285750">
              <a:buFont typeface="Wingdings" panose="05000000000000000000" pitchFamily="2" charset="2"/>
              <a:buChar char="Ø"/>
            </a:pPr>
            <a:r>
              <a:rPr lang="pl-PL" sz="1600" b="1" dirty="0"/>
              <a:t>.NET CLR Stored Procedures</a:t>
            </a:r>
          </a:p>
          <a:p>
            <a:pPr marL="742950" lvl="1" indent="-285750">
              <a:buFont typeface="Wingdings" panose="05000000000000000000" pitchFamily="2" charset="2"/>
              <a:buChar char="Ø"/>
            </a:pPr>
            <a:r>
              <a:rPr lang="pl-PL" sz="1600" dirty="0" smtClean="0">
                <a:solidFill>
                  <a:srgbClr val="00B050"/>
                </a:solidFill>
              </a:rPr>
              <a:t>Najłatwiej stworzyć</a:t>
            </a:r>
          </a:p>
          <a:p>
            <a:pPr marL="742950" lvl="1" indent="-285750">
              <a:buFont typeface="Wingdings" panose="05000000000000000000" pitchFamily="2" charset="2"/>
              <a:buChar char="Ø"/>
            </a:pPr>
            <a:r>
              <a:rPr lang="pl-PL" sz="1600" dirty="0" smtClean="0">
                <a:solidFill>
                  <a:srgbClr val="FF0000"/>
                </a:solidFill>
              </a:rPr>
              <a:t>Niedostępne w projekcie Analysis Services</a:t>
            </a:r>
          </a:p>
          <a:p>
            <a:pPr marL="742950" lvl="1" indent="-285750">
              <a:buFont typeface="Arial" panose="020B0604020202020204" pitchFamily="34" charset="0"/>
              <a:buChar char="•"/>
            </a:pPr>
            <a:endParaRPr lang="en-US" sz="1600" dirty="0">
              <a:solidFill>
                <a:schemeClr val="bg2">
                  <a:lumMod val="50000"/>
                </a:schemeClr>
              </a:solidFill>
            </a:endParaRPr>
          </a:p>
        </p:txBody>
      </p:sp>
    </p:spTree>
    <p:extLst>
      <p:ext uri="{BB962C8B-B14F-4D97-AF65-F5344CB8AC3E}">
        <p14:creationId xmlns:p14="http://schemas.microsoft.com/office/powerpoint/2010/main" val="1907382991"/>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4952" y="4114800"/>
            <a:ext cx="6096000" cy="827963"/>
          </a:xfrm>
        </p:spPr>
        <p:txBody>
          <a:bodyPr>
            <a:normAutofit/>
          </a:bodyPr>
          <a:lstStyle/>
          <a:p>
            <a:r>
              <a:rPr lang="pl-PL" sz="1800" dirty="0" smtClean="0"/>
              <a:t>Budowa kompleksowego systemu inteligentnego</a:t>
            </a:r>
            <a:endParaRPr lang="en-US" sz="1800" dirty="0"/>
          </a:p>
        </p:txBody>
      </p:sp>
      <p:sp>
        <p:nvSpPr>
          <p:cNvPr id="3" name="Title 2"/>
          <p:cNvSpPr>
            <a:spLocks noGrp="1"/>
          </p:cNvSpPr>
          <p:nvPr>
            <p:ph type="title"/>
          </p:nvPr>
        </p:nvSpPr>
        <p:spPr>
          <a:xfrm>
            <a:off x="3200400" y="11430"/>
            <a:ext cx="5181600" cy="762000"/>
          </a:xfrm>
        </p:spPr>
        <p:txBody>
          <a:bodyPr>
            <a:noAutofit/>
          </a:bodyPr>
          <a:lstStyle/>
          <a:p>
            <a:r>
              <a:rPr lang="pl-PL" sz="3200" dirty="0" smtClean="0">
                <a:solidFill>
                  <a:schemeClr val="bg2">
                    <a:lumMod val="50000"/>
                  </a:schemeClr>
                </a:solidFill>
              </a:rPr>
              <a:t>Plan Prezentacji</a:t>
            </a:r>
            <a:endParaRPr lang="en-US" sz="3200" dirty="0">
              <a:solidFill>
                <a:schemeClr val="bg2">
                  <a:lumMod val="50000"/>
                </a:schemeClr>
              </a:solidFill>
            </a:endParaRPr>
          </a:p>
        </p:txBody>
      </p:sp>
      <p:sp>
        <p:nvSpPr>
          <p:cNvPr id="8" name="Rectangle 7"/>
          <p:cNvSpPr/>
          <p:nvPr/>
        </p:nvSpPr>
        <p:spPr>
          <a:xfrm>
            <a:off x="0" y="4755727"/>
            <a:ext cx="2895600" cy="400110"/>
          </a:xfrm>
          <a:prstGeom prst="rect">
            <a:avLst/>
          </a:prstGeom>
        </p:spPr>
        <p:txBody>
          <a:bodyPr wrap="square">
            <a:spAutoFit/>
          </a:bodyPr>
          <a:lstStyle/>
          <a:p>
            <a:r>
              <a:rPr lang="pl-PL" sz="1000" b="1" dirty="0">
                <a:solidFill>
                  <a:prstClr val="white"/>
                </a:solidFill>
              </a:rPr>
              <a:t>Inteligentne oprogramowanie </a:t>
            </a:r>
            <a:br>
              <a:rPr lang="pl-PL" sz="1000" b="1" dirty="0">
                <a:solidFill>
                  <a:prstClr val="white"/>
                </a:solidFill>
              </a:rPr>
            </a:br>
            <a:r>
              <a:rPr lang="pl-PL" sz="1000" b="1" dirty="0">
                <a:solidFill>
                  <a:prstClr val="white"/>
                </a:solidFill>
              </a:rPr>
              <a:t>z wykorzystaniem </a:t>
            </a:r>
            <a:r>
              <a:rPr lang="pl-PL" sz="1000" b="1" dirty="0" smtClean="0">
                <a:solidFill>
                  <a:prstClr val="white"/>
                </a:solidFill>
              </a:rPr>
              <a:t>SQL </a:t>
            </a:r>
            <a:r>
              <a:rPr lang="pl-PL" sz="1000" b="1" dirty="0">
                <a:solidFill>
                  <a:prstClr val="white"/>
                </a:solidFill>
              </a:rPr>
              <a:t>Server Data Mining</a:t>
            </a:r>
            <a:endParaRPr lang="en-US" sz="1000" dirty="0">
              <a:solidFill>
                <a:prstClr val="white"/>
              </a:solidFill>
            </a:endParaRPr>
          </a:p>
        </p:txBody>
      </p:sp>
      <p:sp>
        <p:nvSpPr>
          <p:cNvPr id="9" name="Rectangle 8"/>
          <p:cNvSpPr/>
          <p:nvPr/>
        </p:nvSpPr>
        <p:spPr>
          <a:xfrm>
            <a:off x="17253" y="4520252"/>
            <a:ext cx="1143000" cy="323165"/>
          </a:xfrm>
          <a:prstGeom prst="rect">
            <a:avLst/>
          </a:prstGeom>
        </p:spPr>
        <p:txBody>
          <a:bodyPr wrap="square">
            <a:spAutoFit/>
          </a:bodyPr>
          <a:lstStyle/>
          <a:p>
            <a:r>
              <a:rPr lang="pl-PL" sz="700" b="1" dirty="0">
                <a:solidFill>
                  <a:prstClr val="black"/>
                </a:solidFill>
              </a:rPr>
              <a:t>s</a:t>
            </a:r>
            <a:r>
              <a:rPr lang="pl-PL" sz="700" b="1" dirty="0" smtClean="0">
                <a:solidFill>
                  <a:prstClr val="black"/>
                </a:solidFill>
              </a:rPr>
              <a:t>tyczeń 2015</a:t>
            </a:r>
          </a:p>
          <a:p>
            <a:r>
              <a:rPr lang="pl-PL" sz="800" b="1" dirty="0" smtClean="0">
                <a:solidFill>
                  <a:prstClr val="black"/>
                </a:solidFill>
              </a:rPr>
              <a:t>Mirosław Kordos</a:t>
            </a:r>
            <a:endParaRPr lang="en-US" sz="800" dirty="0">
              <a:solidFill>
                <a:prstClr val="black"/>
              </a:solidFill>
            </a:endParaRPr>
          </a:p>
        </p:txBody>
      </p:sp>
      <p:sp>
        <p:nvSpPr>
          <p:cNvPr id="10" name="Content Placeholder 1"/>
          <p:cNvSpPr txBox="1">
            <a:spLocks/>
          </p:cNvSpPr>
          <p:nvPr/>
        </p:nvSpPr>
        <p:spPr>
          <a:xfrm>
            <a:off x="3044952" y="2190750"/>
            <a:ext cx="5029200" cy="381000"/>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24000"/>
              </a:lnSpc>
              <a:buClr>
                <a:srgbClr val="2DA2BF"/>
              </a:buClr>
            </a:pPr>
            <a:r>
              <a:rPr lang="pl-PL" sz="1800" dirty="0" smtClean="0">
                <a:solidFill>
                  <a:prstClr val="black"/>
                </a:solidFill>
              </a:rPr>
              <a:t>Algorytmy w </a:t>
            </a:r>
            <a:r>
              <a:rPr lang="en-US" sz="1800" dirty="0" smtClean="0">
                <a:solidFill>
                  <a:prstClr val="black"/>
                </a:solidFill>
              </a:rPr>
              <a:t>SQL Server Data Mining</a:t>
            </a:r>
            <a:endParaRPr lang="pl-PL" sz="1800" dirty="0" smtClean="0">
              <a:solidFill>
                <a:prstClr val="black"/>
              </a:solidFill>
            </a:endParaRPr>
          </a:p>
        </p:txBody>
      </p:sp>
      <p:sp>
        <p:nvSpPr>
          <p:cNvPr id="11" name="Content Placeholder 1"/>
          <p:cNvSpPr txBox="1">
            <a:spLocks/>
          </p:cNvSpPr>
          <p:nvPr/>
        </p:nvSpPr>
        <p:spPr>
          <a:xfrm>
            <a:off x="3044953" y="2743200"/>
            <a:ext cx="2212848" cy="438150"/>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Clr>
                <a:srgbClr val="2DA2BF"/>
              </a:buClr>
            </a:pPr>
            <a:r>
              <a:rPr lang="pl-PL" sz="2400" b="1" dirty="0" smtClean="0">
                <a:solidFill>
                  <a:prstClr val="black"/>
                </a:solidFill>
              </a:rPr>
              <a:t>Język DMX</a:t>
            </a:r>
            <a:r>
              <a:rPr lang="pl-PL" sz="2400" dirty="0" smtClean="0">
                <a:solidFill>
                  <a:prstClr val="black"/>
                </a:solidFill>
              </a:rPr>
              <a:t> </a:t>
            </a:r>
          </a:p>
        </p:txBody>
      </p:sp>
      <p:sp>
        <p:nvSpPr>
          <p:cNvPr id="12" name="Content Placeholder 1"/>
          <p:cNvSpPr txBox="1">
            <a:spLocks/>
          </p:cNvSpPr>
          <p:nvPr/>
        </p:nvSpPr>
        <p:spPr>
          <a:xfrm>
            <a:off x="3044952" y="3200400"/>
            <a:ext cx="4222173" cy="3810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Clr>
                <a:srgbClr val="2DA2BF"/>
              </a:buClr>
            </a:pPr>
            <a:r>
              <a:rPr lang="pl-PL" sz="1800" dirty="0" smtClean="0">
                <a:solidFill>
                  <a:prstClr val="black"/>
                </a:solidFill>
              </a:rPr>
              <a:t>Eksploracja danych OLAP</a:t>
            </a:r>
          </a:p>
        </p:txBody>
      </p:sp>
      <p:sp>
        <p:nvSpPr>
          <p:cNvPr id="13" name="Content Placeholder 1"/>
          <p:cNvSpPr txBox="1">
            <a:spLocks/>
          </p:cNvSpPr>
          <p:nvPr/>
        </p:nvSpPr>
        <p:spPr>
          <a:xfrm>
            <a:off x="3044952" y="3657600"/>
            <a:ext cx="5818909" cy="413981"/>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Clr>
                <a:srgbClr val="2DA2BF"/>
              </a:buClr>
            </a:pPr>
            <a:r>
              <a:rPr lang="pl-PL" sz="1800" dirty="0" smtClean="0">
                <a:solidFill>
                  <a:prstClr val="black"/>
                </a:solidFill>
              </a:rPr>
              <a:t>Excel Data Mining Plug-in</a:t>
            </a:r>
          </a:p>
        </p:txBody>
      </p:sp>
      <p:sp>
        <p:nvSpPr>
          <p:cNvPr id="14" name="Content Placeholder 1"/>
          <p:cNvSpPr txBox="1">
            <a:spLocks/>
          </p:cNvSpPr>
          <p:nvPr/>
        </p:nvSpPr>
        <p:spPr>
          <a:xfrm>
            <a:off x="3044952" y="1733550"/>
            <a:ext cx="5870448" cy="457200"/>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24000"/>
              </a:lnSpc>
            </a:pPr>
            <a:r>
              <a:rPr lang="pl-PL" sz="1800" dirty="0" smtClean="0"/>
              <a:t>Proces Predykcji w SQL Data Mining</a:t>
            </a:r>
          </a:p>
        </p:txBody>
      </p:sp>
    </p:spTree>
    <p:extLst>
      <p:ext uri="{BB962C8B-B14F-4D97-AF65-F5344CB8AC3E}">
        <p14:creationId xmlns:p14="http://schemas.microsoft.com/office/powerpoint/2010/main" val="25718216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1000" tmFilter="0, 0; .2, .5; .8, .5; 1, 0"/>
                                        <p:tgtEl>
                                          <p:spTgt spid="11"/>
                                        </p:tgtEl>
                                      </p:cBhvr>
                                    </p:animEffect>
                                    <p:animScale>
                                      <p:cBhvr>
                                        <p:cTn id="7" dur="50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4952" y="4114800"/>
            <a:ext cx="6096000" cy="827963"/>
          </a:xfrm>
        </p:spPr>
        <p:txBody>
          <a:bodyPr>
            <a:normAutofit/>
          </a:bodyPr>
          <a:lstStyle/>
          <a:p>
            <a:r>
              <a:rPr lang="pl-PL" sz="1800" dirty="0" smtClean="0"/>
              <a:t>Budowa kompleksowego systemu inteligentnego</a:t>
            </a:r>
            <a:endParaRPr lang="en-US" sz="1800" dirty="0"/>
          </a:p>
        </p:txBody>
      </p:sp>
      <p:sp>
        <p:nvSpPr>
          <p:cNvPr id="3" name="Title 2"/>
          <p:cNvSpPr>
            <a:spLocks noGrp="1"/>
          </p:cNvSpPr>
          <p:nvPr>
            <p:ph type="title"/>
          </p:nvPr>
        </p:nvSpPr>
        <p:spPr>
          <a:xfrm>
            <a:off x="3200400" y="0"/>
            <a:ext cx="5181600" cy="895350"/>
          </a:xfrm>
        </p:spPr>
        <p:txBody>
          <a:bodyPr>
            <a:noAutofit/>
          </a:bodyPr>
          <a:lstStyle/>
          <a:p>
            <a:r>
              <a:rPr lang="pl-PL" sz="3200" dirty="0" smtClean="0">
                <a:solidFill>
                  <a:schemeClr val="bg2">
                    <a:lumMod val="50000"/>
                  </a:schemeClr>
                </a:solidFill>
              </a:rPr>
              <a:t>Plan Prezentacji</a:t>
            </a:r>
            <a:endParaRPr lang="en-US" sz="3200" dirty="0">
              <a:solidFill>
                <a:schemeClr val="bg2">
                  <a:lumMod val="50000"/>
                </a:schemeClr>
              </a:solidFill>
            </a:endParaRPr>
          </a:p>
        </p:txBody>
      </p:sp>
      <p:sp>
        <p:nvSpPr>
          <p:cNvPr id="8" name="Rectangle 7"/>
          <p:cNvSpPr/>
          <p:nvPr/>
        </p:nvSpPr>
        <p:spPr>
          <a:xfrm>
            <a:off x="0" y="4755727"/>
            <a:ext cx="2895600" cy="400110"/>
          </a:xfrm>
          <a:prstGeom prst="rect">
            <a:avLst/>
          </a:prstGeom>
        </p:spPr>
        <p:txBody>
          <a:bodyPr wrap="square">
            <a:spAutoFit/>
          </a:bodyPr>
          <a:lstStyle/>
          <a:p>
            <a:r>
              <a:rPr lang="pl-PL" sz="1000" b="1" dirty="0">
                <a:solidFill>
                  <a:schemeClr val="bg1"/>
                </a:solidFill>
              </a:rPr>
              <a:t>Inteligentne oprogramowanie </a:t>
            </a:r>
            <a:br>
              <a:rPr lang="pl-PL" sz="1000" b="1" dirty="0">
                <a:solidFill>
                  <a:schemeClr val="bg1"/>
                </a:solidFill>
              </a:rPr>
            </a:br>
            <a:r>
              <a:rPr lang="pl-PL" sz="1000" b="1" dirty="0">
                <a:solidFill>
                  <a:schemeClr val="bg1"/>
                </a:solidFill>
              </a:rPr>
              <a:t>z wykorzystaniem </a:t>
            </a:r>
            <a:r>
              <a:rPr lang="pl-PL" sz="1000" b="1" dirty="0" smtClean="0">
                <a:solidFill>
                  <a:schemeClr val="bg1"/>
                </a:solidFill>
              </a:rPr>
              <a:t>SQL </a:t>
            </a:r>
            <a:r>
              <a:rPr lang="pl-PL" sz="1000" b="1" dirty="0">
                <a:solidFill>
                  <a:schemeClr val="bg1"/>
                </a:solidFill>
              </a:rPr>
              <a:t>Server Data Mining</a:t>
            </a:r>
            <a:endParaRPr lang="en-US" sz="1000" dirty="0">
              <a:solidFill>
                <a:schemeClr val="bg1"/>
              </a:solidFill>
            </a:endParaRPr>
          </a:p>
        </p:txBody>
      </p:sp>
      <p:sp>
        <p:nvSpPr>
          <p:cNvPr id="9" name="Rectangle 8"/>
          <p:cNvSpPr/>
          <p:nvPr/>
        </p:nvSpPr>
        <p:spPr>
          <a:xfrm>
            <a:off x="17253" y="4520252"/>
            <a:ext cx="1143000" cy="323165"/>
          </a:xfrm>
          <a:prstGeom prst="rect">
            <a:avLst/>
          </a:prstGeom>
        </p:spPr>
        <p:txBody>
          <a:bodyPr wrap="square">
            <a:spAutoFit/>
          </a:bodyPr>
          <a:lstStyle/>
          <a:p>
            <a:r>
              <a:rPr lang="pl-PL" sz="700" b="1" dirty="0"/>
              <a:t>s</a:t>
            </a:r>
            <a:r>
              <a:rPr lang="pl-PL" sz="700" b="1" dirty="0" smtClean="0"/>
              <a:t>tyczeń 2015</a:t>
            </a:r>
          </a:p>
          <a:p>
            <a:r>
              <a:rPr lang="pl-PL" sz="800" b="1" dirty="0" smtClean="0"/>
              <a:t>Mirosław Kordos</a:t>
            </a:r>
            <a:endParaRPr lang="en-US" sz="800" dirty="0"/>
          </a:p>
        </p:txBody>
      </p:sp>
      <p:sp>
        <p:nvSpPr>
          <p:cNvPr id="7" name="Content Placeholder 1"/>
          <p:cNvSpPr txBox="1">
            <a:spLocks/>
          </p:cNvSpPr>
          <p:nvPr/>
        </p:nvSpPr>
        <p:spPr>
          <a:xfrm>
            <a:off x="3028019" y="1657350"/>
            <a:ext cx="5870448" cy="609600"/>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24000"/>
              </a:lnSpc>
            </a:pPr>
            <a:r>
              <a:rPr lang="pl-PL" sz="2400" b="1" dirty="0" smtClean="0"/>
              <a:t>Proces </a:t>
            </a:r>
            <a:r>
              <a:rPr lang="pl-PL" sz="2400" b="1" dirty="0"/>
              <a:t>Predykcji w SQL Data </a:t>
            </a:r>
            <a:r>
              <a:rPr lang="pl-PL" sz="2400" b="1" dirty="0" smtClean="0"/>
              <a:t>Mining</a:t>
            </a:r>
            <a:endParaRPr lang="pl-PL" sz="2400" b="1" dirty="0"/>
          </a:p>
        </p:txBody>
      </p:sp>
      <p:sp>
        <p:nvSpPr>
          <p:cNvPr id="10" name="Content Placeholder 1"/>
          <p:cNvSpPr txBox="1">
            <a:spLocks/>
          </p:cNvSpPr>
          <p:nvPr/>
        </p:nvSpPr>
        <p:spPr>
          <a:xfrm>
            <a:off x="3044952" y="2190750"/>
            <a:ext cx="5029200" cy="381000"/>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24000"/>
              </a:lnSpc>
            </a:pPr>
            <a:endParaRPr lang="pl-PL" sz="1800" dirty="0" smtClean="0"/>
          </a:p>
        </p:txBody>
      </p:sp>
      <p:sp>
        <p:nvSpPr>
          <p:cNvPr id="11" name="Content Placeholder 1"/>
          <p:cNvSpPr txBox="1">
            <a:spLocks/>
          </p:cNvSpPr>
          <p:nvPr/>
        </p:nvSpPr>
        <p:spPr>
          <a:xfrm>
            <a:off x="3044952" y="2743200"/>
            <a:ext cx="2410691" cy="344632"/>
          </a:xfrm>
          <a:prstGeom prst="rect">
            <a:avLst/>
          </a:prstGeom>
        </p:spPr>
        <p:txBody>
          <a:bodyPr vert="horz">
            <a:normAutofit fontScale="8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pl-PL" sz="2100" dirty="0" smtClean="0"/>
              <a:t>Język DMX</a:t>
            </a:r>
            <a:r>
              <a:rPr lang="pl-PL" sz="2400" dirty="0" smtClean="0"/>
              <a:t> </a:t>
            </a:r>
          </a:p>
        </p:txBody>
      </p:sp>
      <p:sp>
        <p:nvSpPr>
          <p:cNvPr id="12" name="Content Placeholder 1"/>
          <p:cNvSpPr txBox="1">
            <a:spLocks/>
          </p:cNvSpPr>
          <p:nvPr/>
        </p:nvSpPr>
        <p:spPr>
          <a:xfrm>
            <a:off x="3044952" y="3200400"/>
            <a:ext cx="5718048" cy="3810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pl-PL" sz="1800" dirty="0" smtClean="0"/>
              <a:t>Eksploracja danych </a:t>
            </a:r>
            <a:r>
              <a:rPr lang="pl-PL" sz="1800" dirty="0"/>
              <a:t>OLAP i Excel Power Pivot </a:t>
            </a:r>
            <a:endParaRPr lang="pl-PL" sz="1800" dirty="0" smtClean="0"/>
          </a:p>
        </p:txBody>
      </p:sp>
      <p:sp>
        <p:nvSpPr>
          <p:cNvPr id="13" name="Content Placeholder 1"/>
          <p:cNvSpPr txBox="1">
            <a:spLocks/>
          </p:cNvSpPr>
          <p:nvPr/>
        </p:nvSpPr>
        <p:spPr>
          <a:xfrm>
            <a:off x="3044952" y="3657600"/>
            <a:ext cx="5818909" cy="413981"/>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pl-PL" sz="1800" dirty="0" smtClean="0"/>
              <a:t>Excel Data Mining Plug-in</a:t>
            </a:r>
          </a:p>
        </p:txBody>
      </p:sp>
      <p:sp>
        <p:nvSpPr>
          <p:cNvPr id="14" name="Content Placeholder 1"/>
          <p:cNvSpPr txBox="1">
            <a:spLocks/>
          </p:cNvSpPr>
          <p:nvPr/>
        </p:nvSpPr>
        <p:spPr>
          <a:xfrm>
            <a:off x="3044952" y="2184400"/>
            <a:ext cx="5029200" cy="381000"/>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24000"/>
              </a:lnSpc>
            </a:pPr>
            <a:r>
              <a:rPr lang="pl-PL" sz="1800" dirty="0" smtClean="0"/>
              <a:t>Algorytmy w </a:t>
            </a:r>
            <a:r>
              <a:rPr lang="en-US" sz="1800" dirty="0" smtClean="0"/>
              <a:t>SQL Server Data Mining</a:t>
            </a:r>
            <a:endParaRPr lang="pl-PL" sz="1800" dirty="0" smtClean="0"/>
          </a:p>
        </p:txBody>
      </p:sp>
    </p:spTree>
    <p:extLst>
      <p:ext uri="{BB962C8B-B14F-4D97-AF65-F5344CB8AC3E}">
        <p14:creationId xmlns:p14="http://schemas.microsoft.com/office/powerpoint/2010/main" val="26579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7"/>
                                        </p:tgtEl>
                                      </p:cBhvr>
                                    </p:animEffect>
                                    <p:animScale>
                                      <p:cBhvr>
                                        <p:cTn id="7" dur="50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755727"/>
            <a:ext cx="2895600" cy="400110"/>
          </a:xfrm>
          <a:prstGeom prst="rect">
            <a:avLst/>
          </a:prstGeom>
        </p:spPr>
        <p:txBody>
          <a:bodyPr wrap="square">
            <a:spAutoFit/>
          </a:bodyPr>
          <a:lstStyle/>
          <a:p>
            <a:r>
              <a:rPr lang="pl-PL" sz="1000" b="1" dirty="0">
                <a:solidFill>
                  <a:schemeClr val="bg1"/>
                </a:solidFill>
              </a:rPr>
              <a:t>Inteligentne oprogramowanie </a:t>
            </a:r>
            <a:br>
              <a:rPr lang="pl-PL" sz="1000" b="1" dirty="0">
                <a:solidFill>
                  <a:schemeClr val="bg1"/>
                </a:solidFill>
              </a:rPr>
            </a:br>
            <a:r>
              <a:rPr lang="pl-PL" sz="1000" b="1" dirty="0">
                <a:solidFill>
                  <a:schemeClr val="bg1"/>
                </a:solidFill>
              </a:rPr>
              <a:t>z wykorzystaniem </a:t>
            </a:r>
            <a:r>
              <a:rPr lang="pl-PL" sz="1000" b="1" dirty="0" smtClean="0">
                <a:solidFill>
                  <a:schemeClr val="bg1"/>
                </a:solidFill>
              </a:rPr>
              <a:t>SQL </a:t>
            </a:r>
            <a:r>
              <a:rPr lang="pl-PL" sz="1000" b="1" dirty="0">
                <a:solidFill>
                  <a:schemeClr val="bg1"/>
                </a:solidFill>
              </a:rPr>
              <a:t>Server Data Mining</a:t>
            </a:r>
            <a:endParaRPr lang="en-US" sz="1000" dirty="0">
              <a:solidFill>
                <a:schemeClr val="bg1"/>
              </a:solidFill>
            </a:endParaRPr>
          </a:p>
        </p:txBody>
      </p:sp>
      <p:sp>
        <p:nvSpPr>
          <p:cNvPr id="7" name="Rectangle 6"/>
          <p:cNvSpPr/>
          <p:nvPr/>
        </p:nvSpPr>
        <p:spPr>
          <a:xfrm>
            <a:off x="17253" y="4520252"/>
            <a:ext cx="1143000" cy="323165"/>
          </a:xfrm>
          <a:prstGeom prst="rect">
            <a:avLst/>
          </a:prstGeom>
        </p:spPr>
        <p:txBody>
          <a:bodyPr wrap="square">
            <a:spAutoFit/>
          </a:bodyPr>
          <a:lstStyle/>
          <a:p>
            <a:r>
              <a:rPr lang="pl-PL" sz="700" b="1" dirty="0"/>
              <a:t>s</a:t>
            </a:r>
            <a:r>
              <a:rPr lang="pl-PL" sz="700" b="1" dirty="0" smtClean="0"/>
              <a:t>tyczeń 2015</a:t>
            </a:r>
          </a:p>
          <a:p>
            <a:r>
              <a:rPr lang="pl-PL" sz="800" b="1" dirty="0" smtClean="0"/>
              <a:t>Mirosław Kordos</a:t>
            </a:r>
            <a:endParaRPr lang="en-US" sz="800" dirty="0"/>
          </a:p>
        </p:txBody>
      </p:sp>
      <p:sp>
        <p:nvSpPr>
          <p:cNvPr id="9" name="Title 2"/>
          <p:cNvSpPr txBox="1">
            <a:spLocks/>
          </p:cNvSpPr>
          <p:nvPr/>
        </p:nvSpPr>
        <p:spPr>
          <a:xfrm>
            <a:off x="17253" y="0"/>
            <a:ext cx="9126747" cy="952500"/>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pl-PL" sz="3200" dirty="0" smtClean="0">
                <a:solidFill>
                  <a:schemeClr val="bg2">
                    <a:lumMod val="50000"/>
                  </a:schemeClr>
                </a:solidFill>
              </a:rPr>
              <a:t>DMX - </a:t>
            </a:r>
            <a:r>
              <a:rPr lang="en-US" sz="3200" dirty="0">
                <a:solidFill>
                  <a:schemeClr val="bg2">
                    <a:lumMod val="50000"/>
                  </a:schemeClr>
                </a:solidFill>
              </a:rPr>
              <a:t>Data Mining Extensions</a:t>
            </a:r>
          </a:p>
        </p:txBody>
      </p:sp>
      <p:sp>
        <p:nvSpPr>
          <p:cNvPr id="10" name="Content Placeholder 1"/>
          <p:cNvSpPr txBox="1">
            <a:spLocks/>
          </p:cNvSpPr>
          <p:nvPr/>
        </p:nvSpPr>
        <p:spPr>
          <a:xfrm>
            <a:off x="3657600" y="2114550"/>
            <a:ext cx="4575048" cy="1879021"/>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24000"/>
              </a:lnSpc>
              <a:buClr>
                <a:srgbClr val="2DA2BF"/>
              </a:buClr>
              <a:buFont typeface="Wingdings" panose="05000000000000000000" pitchFamily="2" charset="2"/>
              <a:buChar char="Ø"/>
            </a:pPr>
            <a:r>
              <a:rPr lang="pl-PL" sz="1800" dirty="0" smtClean="0">
                <a:solidFill>
                  <a:prstClr val="black"/>
                </a:solidFill>
              </a:rPr>
              <a:t>DMX w projekcie Analysis Services</a:t>
            </a:r>
          </a:p>
          <a:p>
            <a:pPr>
              <a:lnSpc>
                <a:spcPct val="124000"/>
              </a:lnSpc>
              <a:buClr>
                <a:srgbClr val="2DA2BF"/>
              </a:buClr>
              <a:buFont typeface="Wingdings" panose="05000000000000000000" pitchFamily="2" charset="2"/>
              <a:buChar char="Ø"/>
            </a:pPr>
            <a:r>
              <a:rPr lang="pl-PL" sz="1800" dirty="0">
                <a:solidFill>
                  <a:prstClr val="black"/>
                </a:solidFill>
              </a:rPr>
              <a:t>DMX w SQL Management Studio</a:t>
            </a:r>
          </a:p>
          <a:p>
            <a:pPr>
              <a:lnSpc>
                <a:spcPct val="124000"/>
              </a:lnSpc>
              <a:buClr>
                <a:srgbClr val="2DA2BF"/>
              </a:buClr>
              <a:buFont typeface="Wingdings" panose="05000000000000000000" pitchFamily="2" charset="2"/>
              <a:buChar char="Ø"/>
            </a:pPr>
            <a:r>
              <a:rPr lang="pl-PL" sz="1800" dirty="0">
                <a:solidFill>
                  <a:prstClr val="black"/>
                </a:solidFill>
              </a:rPr>
              <a:t>DMX w aplikacji użytkownika</a:t>
            </a:r>
          </a:p>
          <a:p>
            <a:pPr>
              <a:lnSpc>
                <a:spcPct val="124000"/>
              </a:lnSpc>
              <a:buClr>
                <a:srgbClr val="2DA2BF"/>
              </a:buClr>
            </a:pPr>
            <a:endParaRPr lang="pl-PL" sz="1800" dirty="0" smtClean="0">
              <a:solidFill>
                <a:prstClr val="black"/>
              </a:solidFill>
            </a:endParaRPr>
          </a:p>
        </p:txBody>
      </p:sp>
    </p:spTree>
    <p:extLst>
      <p:ext uri="{BB962C8B-B14F-4D97-AF65-F5344CB8AC3E}">
        <p14:creationId xmlns:p14="http://schemas.microsoft.com/office/powerpoint/2010/main" val="1871955873"/>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0" y="4265829"/>
            <a:ext cx="6096000" cy="514350"/>
          </a:xfrm>
        </p:spPr>
        <p:txBody>
          <a:bodyPr>
            <a:normAutofit/>
          </a:bodyPr>
          <a:lstStyle/>
          <a:p>
            <a:r>
              <a:rPr lang="pl-PL" sz="1800" dirty="0" smtClean="0"/>
              <a:t>Budowa kompleksowego systemu inteligentnego</a:t>
            </a:r>
            <a:endParaRPr lang="en-US" sz="1800" dirty="0"/>
          </a:p>
        </p:txBody>
      </p:sp>
      <p:sp>
        <p:nvSpPr>
          <p:cNvPr id="3" name="Title 2"/>
          <p:cNvSpPr>
            <a:spLocks noGrp="1"/>
          </p:cNvSpPr>
          <p:nvPr>
            <p:ph type="title"/>
          </p:nvPr>
        </p:nvSpPr>
        <p:spPr>
          <a:xfrm>
            <a:off x="3200400" y="11430"/>
            <a:ext cx="5181600" cy="883920"/>
          </a:xfrm>
        </p:spPr>
        <p:txBody>
          <a:bodyPr>
            <a:noAutofit/>
          </a:bodyPr>
          <a:lstStyle/>
          <a:p>
            <a:r>
              <a:rPr lang="pl-PL" sz="3200" dirty="0" smtClean="0">
                <a:solidFill>
                  <a:schemeClr val="bg2">
                    <a:lumMod val="50000"/>
                  </a:schemeClr>
                </a:solidFill>
              </a:rPr>
              <a:t>Plan Prezentacji</a:t>
            </a:r>
            <a:endParaRPr lang="en-US" sz="3200" dirty="0">
              <a:solidFill>
                <a:schemeClr val="bg2">
                  <a:lumMod val="50000"/>
                </a:schemeClr>
              </a:solidFill>
            </a:endParaRPr>
          </a:p>
        </p:txBody>
      </p:sp>
      <p:sp>
        <p:nvSpPr>
          <p:cNvPr id="8" name="Rectangle 7"/>
          <p:cNvSpPr/>
          <p:nvPr/>
        </p:nvSpPr>
        <p:spPr>
          <a:xfrm>
            <a:off x="0" y="4755727"/>
            <a:ext cx="2895600" cy="400110"/>
          </a:xfrm>
          <a:prstGeom prst="rect">
            <a:avLst/>
          </a:prstGeom>
        </p:spPr>
        <p:txBody>
          <a:bodyPr wrap="square">
            <a:spAutoFit/>
          </a:bodyPr>
          <a:lstStyle/>
          <a:p>
            <a:r>
              <a:rPr lang="pl-PL" sz="1000" b="1" dirty="0">
                <a:solidFill>
                  <a:prstClr val="white"/>
                </a:solidFill>
              </a:rPr>
              <a:t>Inteligentne oprogramowanie </a:t>
            </a:r>
            <a:br>
              <a:rPr lang="pl-PL" sz="1000" b="1" dirty="0">
                <a:solidFill>
                  <a:prstClr val="white"/>
                </a:solidFill>
              </a:rPr>
            </a:br>
            <a:r>
              <a:rPr lang="pl-PL" sz="1000" b="1" dirty="0">
                <a:solidFill>
                  <a:prstClr val="white"/>
                </a:solidFill>
              </a:rPr>
              <a:t>z wykorzystaniem </a:t>
            </a:r>
            <a:r>
              <a:rPr lang="pl-PL" sz="1000" b="1" dirty="0" smtClean="0">
                <a:solidFill>
                  <a:prstClr val="white"/>
                </a:solidFill>
              </a:rPr>
              <a:t>SQL </a:t>
            </a:r>
            <a:r>
              <a:rPr lang="pl-PL" sz="1000" b="1" dirty="0">
                <a:solidFill>
                  <a:prstClr val="white"/>
                </a:solidFill>
              </a:rPr>
              <a:t>Server Data Mining</a:t>
            </a:r>
            <a:endParaRPr lang="en-US" sz="1000" dirty="0">
              <a:solidFill>
                <a:prstClr val="white"/>
              </a:solidFill>
            </a:endParaRPr>
          </a:p>
        </p:txBody>
      </p:sp>
      <p:sp>
        <p:nvSpPr>
          <p:cNvPr id="9" name="Rectangle 8"/>
          <p:cNvSpPr/>
          <p:nvPr/>
        </p:nvSpPr>
        <p:spPr>
          <a:xfrm>
            <a:off x="17253" y="4520252"/>
            <a:ext cx="1143000" cy="323165"/>
          </a:xfrm>
          <a:prstGeom prst="rect">
            <a:avLst/>
          </a:prstGeom>
        </p:spPr>
        <p:txBody>
          <a:bodyPr wrap="square">
            <a:spAutoFit/>
          </a:bodyPr>
          <a:lstStyle/>
          <a:p>
            <a:r>
              <a:rPr lang="pl-PL" sz="700" b="1" dirty="0">
                <a:solidFill>
                  <a:prstClr val="black"/>
                </a:solidFill>
              </a:rPr>
              <a:t>s</a:t>
            </a:r>
            <a:r>
              <a:rPr lang="pl-PL" sz="700" b="1" dirty="0" smtClean="0">
                <a:solidFill>
                  <a:prstClr val="black"/>
                </a:solidFill>
              </a:rPr>
              <a:t>tyczeń 2015</a:t>
            </a:r>
          </a:p>
          <a:p>
            <a:r>
              <a:rPr lang="pl-PL" sz="800" b="1" dirty="0" smtClean="0">
                <a:solidFill>
                  <a:prstClr val="black"/>
                </a:solidFill>
              </a:rPr>
              <a:t>Mirosław Kordos</a:t>
            </a:r>
            <a:endParaRPr lang="en-US" sz="800" dirty="0">
              <a:solidFill>
                <a:prstClr val="black"/>
              </a:solidFill>
            </a:endParaRPr>
          </a:p>
        </p:txBody>
      </p:sp>
      <p:sp>
        <p:nvSpPr>
          <p:cNvPr id="10" name="Content Placeholder 1"/>
          <p:cNvSpPr txBox="1">
            <a:spLocks/>
          </p:cNvSpPr>
          <p:nvPr/>
        </p:nvSpPr>
        <p:spPr>
          <a:xfrm>
            <a:off x="3044952" y="2190750"/>
            <a:ext cx="5029200" cy="381000"/>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24000"/>
              </a:lnSpc>
              <a:buClr>
                <a:srgbClr val="2DA2BF"/>
              </a:buClr>
            </a:pPr>
            <a:r>
              <a:rPr lang="pl-PL" sz="1800" dirty="0" smtClean="0">
                <a:solidFill>
                  <a:prstClr val="black"/>
                </a:solidFill>
              </a:rPr>
              <a:t>Algorytmy w </a:t>
            </a:r>
            <a:r>
              <a:rPr lang="en-US" sz="1800" dirty="0" smtClean="0">
                <a:solidFill>
                  <a:prstClr val="black"/>
                </a:solidFill>
              </a:rPr>
              <a:t>SQL Server Data Mining</a:t>
            </a:r>
            <a:endParaRPr lang="pl-PL" sz="1800" dirty="0" smtClean="0">
              <a:solidFill>
                <a:prstClr val="black"/>
              </a:solidFill>
            </a:endParaRPr>
          </a:p>
        </p:txBody>
      </p:sp>
      <p:sp>
        <p:nvSpPr>
          <p:cNvPr id="11" name="Content Placeholder 1"/>
          <p:cNvSpPr txBox="1">
            <a:spLocks/>
          </p:cNvSpPr>
          <p:nvPr/>
        </p:nvSpPr>
        <p:spPr>
          <a:xfrm>
            <a:off x="3044952" y="2743200"/>
            <a:ext cx="2410691" cy="344632"/>
          </a:xfrm>
          <a:prstGeom prst="rect">
            <a:avLst/>
          </a:prstGeom>
        </p:spPr>
        <p:txBody>
          <a:bodyPr vert="horz">
            <a:normAutofit fontScale="8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Clr>
                <a:srgbClr val="2DA2BF"/>
              </a:buClr>
            </a:pPr>
            <a:r>
              <a:rPr lang="pl-PL" sz="2100" dirty="0" smtClean="0">
                <a:solidFill>
                  <a:prstClr val="black"/>
                </a:solidFill>
              </a:rPr>
              <a:t>Język DMX</a:t>
            </a:r>
            <a:r>
              <a:rPr lang="pl-PL" sz="2400" dirty="0" smtClean="0">
                <a:solidFill>
                  <a:prstClr val="black"/>
                </a:solidFill>
              </a:rPr>
              <a:t> </a:t>
            </a:r>
          </a:p>
        </p:txBody>
      </p:sp>
      <p:sp>
        <p:nvSpPr>
          <p:cNvPr id="12" name="Content Placeholder 1"/>
          <p:cNvSpPr txBox="1">
            <a:spLocks/>
          </p:cNvSpPr>
          <p:nvPr/>
        </p:nvSpPr>
        <p:spPr>
          <a:xfrm>
            <a:off x="3044953" y="3200400"/>
            <a:ext cx="5735782" cy="514350"/>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Clr>
                <a:srgbClr val="2DA2BF"/>
              </a:buClr>
            </a:pPr>
            <a:r>
              <a:rPr lang="pl-PL" sz="2400" b="1" dirty="0" smtClean="0">
                <a:solidFill>
                  <a:prstClr val="black"/>
                </a:solidFill>
              </a:rPr>
              <a:t>Eksploracja danych OLAP </a:t>
            </a:r>
            <a:br>
              <a:rPr lang="pl-PL" sz="2400" b="1" dirty="0" smtClean="0">
                <a:solidFill>
                  <a:prstClr val="black"/>
                </a:solidFill>
              </a:rPr>
            </a:br>
            <a:endParaRPr lang="pl-PL" sz="2400" b="1" dirty="0" smtClean="0">
              <a:solidFill>
                <a:prstClr val="black"/>
              </a:solidFill>
            </a:endParaRPr>
          </a:p>
        </p:txBody>
      </p:sp>
      <p:sp>
        <p:nvSpPr>
          <p:cNvPr id="13" name="Content Placeholder 1"/>
          <p:cNvSpPr txBox="1">
            <a:spLocks/>
          </p:cNvSpPr>
          <p:nvPr/>
        </p:nvSpPr>
        <p:spPr>
          <a:xfrm>
            <a:off x="3044951" y="3810442"/>
            <a:ext cx="5818909" cy="413981"/>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Clr>
                <a:srgbClr val="2DA2BF"/>
              </a:buClr>
            </a:pPr>
            <a:r>
              <a:rPr lang="pl-PL" sz="1800" dirty="0" smtClean="0">
                <a:solidFill>
                  <a:prstClr val="black"/>
                </a:solidFill>
              </a:rPr>
              <a:t>Excel Data Mining Plug-in</a:t>
            </a:r>
          </a:p>
        </p:txBody>
      </p:sp>
      <p:sp>
        <p:nvSpPr>
          <p:cNvPr id="14" name="Content Placeholder 1"/>
          <p:cNvSpPr txBox="1">
            <a:spLocks/>
          </p:cNvSpPr>
          <p:nvPr/>
        </p:nvSpPr>
        <p:spPr>
          <a:xfrm>
            <a:off x="3044952" y="1733550"/>
            <a:ext cx="5870448" cy="457200"/>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24000"/>
              </a:lnSpc>
            </a:pPr>
            <a:r>
              <a:rPr lang="pl-PL" sz="1800" dirty="0" smtClean="0"/>
              <a:t>Proces Predykcji w SQL Data Mining</a:t>
            </a:r>
          </a:p>
        </p:txBody>
      </p:sp>
    </p:spTree>
    <p:extLst>
      <p:ext uri="{BB962C8B-B14F-4D97-AF65-F5344CB8AC3E}">
        <p14:creationId xmlns:p14="http://schemas.microsoft.com/office/powerpoint/2010/main" val="25718216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1000" tmFilter="0, 0; .2, .5; .8, .5; 1, 0"/>
                                        <p:tgtEl>
                                          <p:spTgt spid="12"/>
                                        </p:tgtEl>
                                      </p:cBhvr>
                                    </p:animEffect>
                                    <p:animScale>
                                      <p:cBhvr>
                                        <p:cTn id="7" dur="50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755727"/>
            <a:ext cx="2895600" cy="400110"/>
          </a:xfrm>
          <a:prstGeom prst="rect">
            <a:avLst/>
          </a:prstGeom>
        </p:spPr>
        <p:txBody>
          <a:bodyPr wrap="square">
            <a:spAutoFit/>
          </a:bodyPr>
          <a:lstStyle/>
          <a:p>
            <a:r>
              <a:rPr lang="pl-PL" sz="1000" b="1" dirty="0">
                <a:solidFill>
                  <a:schemeClr val="bg1"/>
                </a:solidFill>
              </a:rPr>
              <a:t>Inteligentne oprogramowanie </a:t>
            </a:r>
            <a:br>
              <a:rPr lang="pl-PL" sz="1000" b="1" dirty="0">
                <a:solidFill>
                  <a:schemeClr val="bg1"/>
                </a:solidFill>
              </a:rPr>
            </a:br>
            <a:r>
              <a:rPr lang="pl-PL" sz="1000" b="1" dirty="0">
                <a:solidFill>
                  <a:schemeClr val="bg1"/>
                </a:solidFill>
              </a:rPr>
              <a:t>z wykorzystaniem </a:t>
            </a:r>
            <a:r>
              <a:rPr lang="pl-PL" sz="1000" b="1" dirty="0" smtClean="0">
                <a:solidFill>
                  <a:schemeClr val="bg1"/>
                </a:solidFill>
              </a:rPr>
              <a:t>SQL </a:t>
            </a:r>
            <a:r>
              <a:rPr lang="pl-PL" sz="1000" b="1" dirty="0">
                <a:solidFill>
                  <a:schemeClr val="bg1"/>
                </a:solidFill>
              </a:rPr>
              <a:t>Server Data Mining</a:t>
            </a:r>
            <a:endParaRPr lang="en-US" sz="1000" dirty="0">
              <a:solidFill>
                <a:schemeClr val="bg1"/>
              </a:solidFill>
            </a:endParaRPr>
          </a:p>
        </p:txBody>
      </p:sp>
      <p:sp>
        <p:nvSpPr>
          <p:cNvPr id="7" name="Rectangle 6"/>
          <p:cNvSpPr/>
          <p:nvPr/>
        </p:nvSpPr>
        <p:spPr>
          <a:xfrm>
            <a:off x="17253" y="4520252"/>
            <a:ext cx="1143000" cy="323165"/>
          </a:xfrm>
          <a:prstGeom prst="rect">
            <a:avLst/>
          </a:prstGeom>
        </p:spPr>
        <p:txBody>
          <a:bodyPr wrap="square">
            <a:spAutoFit/>
          </a:bodyPr>
          <a:lstStyle/>
          <a:p>
            <a:r>
              <a:rPr lang="pl-PL" sz="700" b="1" dirty="0"/>
              <a:t>s</a:t>
            </a:r>
            <a:r>
              <a:rPr lang="pl-PL" sz="700" b="1" dirty="0" smtClean="0"/>
              <a:t>tyczeń 2015</a:t>
            </a:r>
          </a:p>
          <a:p>
            <a:r>
              <a:rPr lang="pl-PL" sz="800" b="1" dirty="0" smtClean="0"/>
              <a:t>Mirosław Kordos</a:t>
            </a:r>
            <a:endParaRPr lang="en-US" sz="800" dirty="0"/>
          </a:p>
        </p:txBody>
      </p:sp>
      <p:sp>
        <p:nvSpPr>
          <p:cNvPr id="9" name="Title 2"/>
          <p:cNvSpPr txBox="1">
            <a:spLocks/>
          </p:cNvSpPr>
          <p:nvPr/>
        </p:nvSpPr>
        <p:spPr>
          <a:xfrm>
            <a:off x="0" y="0"/>
            <a:ext cx="9144000" cy="866775"/>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200" dirty="0" smtClean="0">
                <a:solidFill>
                  <a:schemeClr val="bg2">
                    <a:lumMod val="50000"/>
                  </a:schemeClr>
                </a:solidFill>
              </a:rPr>
              <a:t>Data Mining </a:t>
            </a:r>
            <a:r>
              <a:rPr lang="en-US" sz="3200" dirty="0" err="1" smtClean="0">
                <a:solidFill>
                  <a:schemeClr val="bg2">
                    <a:lumMod val="50000"/>
                  </a:schemeClr>
                </a:solidFill>
              </a:rPr>
              <a:t>na</a:t>
            </a:r>
            <a:r>
              <a:rPr lang="en-US" sz="3200" dirty="0" smtClean="0">
                <a:solidFill>
                  <a:schemeClr val="bg2">
                    <a:lumMod val="50000"/>
                  </a:schemeClr>
                </a:solidFill>
              </a:rPr>
              <a:t> </a:t>
            </a:r>
            <a:r>
              <a:rPr lang="en-US" sz="3200" dirty="0" err="1" smtClean="0">
                <a:solidFill>
                  <a:schemeClr val="bg2">
                    <a:lumMod val="50000"/>
                  </a:schemeClr>
                </a:solidFill>
              </a:rPr>
              <a:t>danych</a:t>
            </a:r>
            <a:r>
              <a:rPr lang="en-US" sz="3200" dirty="0" smtClean="0">
                <a:solidFill>
                  <a:schemeClr val="bg2">
                    <a:lumMod val="50000"/>
                  </a:schemeClr>
                </a:solidFill>
              </a:rPr>
              <a:t> OLAP</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799" y="982980"/>
            <a:ext cx="4288715" cy="3417570"/>
          </a:xfrm>
          <a:prstGeom prst="rect">
            <a:avLst/>
          </a:prstGeom>
        </p:spPr>
      </p:pic>
      <p:sp>
        <p:nvSpPr>
          <p:cNvPr id="3" name="TextBox 2"/>
          <p:cNvSpPr txBox="1"/>
          <p:nvPr/>
        </p:nvSpPr>
        <p:spPr>
          <a:xfrm>
            <a:off x="5410200" y="4607390"/>
            <a:ext cx="2057400" cy="230832"/>
          </a:xfrm>
          <a:prstGeom prst="rect">
            <a:avLst/>
          </a:prstGeom>
          <a:noFill/>
        </p:spPr>
        <p:txBody>
          <a:bodyPr wrap="square" rtlCol="0">
            <a:spAutoFit/>
          </a:bodyPr>
          <a:lstStyle/>
          <a:p>
            <a:r>
              <a:rPr lang="pl-PL" sz="900" dirty="0" smtClean="0"/>
              <a:t>źródło: technet.microsoft.com</a:t>
            </a:r>
            <a:endParaRPr lang="en-US" sz="900" dirty="0"/>
          </a:p>
        </p:txBody>
      </p:sp>
    </p:spTree>
    <p:extLst>
      <p:ext uri="{BB962C8B-B14F-4D97-AF65-F5344CB8AC3E}">
        <p14:creationId xmlns:p14="http://schemas.microsoft.com/office/powerpoint/2010/main" val="1060854322"/>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4952" y="4171950"/>
            <a:ext cx="6096000" cy="438150"/>
          </a:xfrm>
        </p:spPr>
        <p:txBody>
          <a:bodyPr>
            <a:normAutofit/>
          </a:bodyPr>
          <a:lstStyle/>
          <a:p>
            <a:r>
              <a:rPr lang="pl-PL" sz="1800" dirty="0" smtClean="0"/>
              <a:t>Budowa kompleksowego systemu inteligentnego</a:t>
            </a:r>
            <a:endParaRPr lang="en-US" sz="1800" dirty="0"/>
          </a:p>
        </p:txBody>
      </p:sp>
      <p:sp>
        <p:nvSpPr>
          <p:cNvPr id="3" name="Title 2"/>
          <p:cNvSpPr>
            <a:spLocks noGrp="1"/>
          </p:cNvSpPr>
          <p:nvPr>
            <p:ph type="title"/>
          </p:nvPr>
        </p:nvSpPr>
        <p:spPr>
          <a:xfrm>
            <a:off x="3154680" y="209550"/>
            <a:ext cx="5181600" cy="762000"/>
          </a:xfrm>
        </p:spPr>
        <p:txBody>
          <a:bodyPr>
            <a:noAutofit/>
          </a:bodyPr>
          <a:lstStyle/>
          <a:p>
            <a:r>
              <a:rPr lang="pl-PL" sz="3200" dirty="0" smtClean="0">
                <a:solidFill>
                  <a:schemeClr val="bg2">
                    <a:lumMod val="50000"/>
                  </a:schemeClr>
                </a:solidFill>
              </a:rPr>
              <a:t>Plan Prezentacji</a:t>
            </a:r>
            <a:endParaRPr lang="en-US" sz="3200" dirty="0">
              <a:solidFill>
                <a:schemeClr val="bg2">
                  <a:lumMod val="50000"/>
                </a:schemeClr>
              </a:solidFill>
            </a:endParaRPr>
          </a:p>
        </p:txBody>
      </p:sp>
      <p:sp>
        <p:nvSpPr>
          <p:cNvPr id="8" name="Rectangle 7"/>
          <p:cNvSpPr/>
          <p:nvPr/>
        </p:nvSpPr>
        <p:spPr>
          <a:xfrm>
            <a:off x="0" y="4755727"/>
            <a:ext cx="2895600" cy="400110"/>
          </a:xfrm>
          <a:prstGeom prst="rect">
            <a:avLst/>
          </a:prstGeom>
        </p:spPr>
        <p:txBody>
          <a:bodyPr wrap="square">
            <a:spAutoFit/>
          </a:bodyPr>
          <a:lstStyle/>
          <a:p>
            <a:r>
              <a:rPr lang="pl-PL" sz="1000" b="1" dirty="0">
                <a:solidFill>
                  <a:prstClr val="white"/>
                </a:solidFill>
              </a:rPr>
              <a:t>Inteligentne oprogramowanie </a:t>
            </a:r>
            <a:br>
              <a:rPr lang="pl-PL" sz="1000" b="1" dirty="0">
                <a:solidFill>
                  <a:prstClr val="white"/>
                </a:solidFill>
              </a:rPr>
            </a:br>
            <a:r>
              <a:rPr lang="pl-PL" sz="1000" b="1" dirty="0">
                <a:solidFill>
                  <a:prstClr val="white"/>
                </a:solidFill>
              </a:rPr>
              <a:t>z wykorzystaniem </a:t>
            </a:r>
            <a:r>
              <a:rPr lang="pl-PL" sz="1000" b="1" dirty="0" smtClean="0">
                <a:solidFill>
                  <a:prstClr val="white"/>
                </a:solidFill>
              </a:rPr>
              <a:t>SQL </a:t>
            </a:r>
            <a:r>
              <a:rPr lang="pl-PL" sz="1000" b="1" dirty="0">
                <a:solidFill>
                  <a:prstClr val="white"/>
                </a:solidFill>
              </a:rPr>
              <a:t>Server Data Mining</a:t>
            </a:r>
            <a:endParaRPr lang="en-US" sz="1000" dirty="0">
              <a:solidFill>
                <a:prstClr val="white"/>
              </a:solidFill>
            </a:endParaRPr>
          </a:p>
        </p:txBody>
      </p:sp>
      <p:sp>
        <p:nvSpPr>
          <p:cNvPr id="9" name="Rectangle 8"/>
          <p:cNvSpPr/>
          <p:nvPr/>
        </p:nvSpPr>
        <p:spPr>
          <a:xfrm>
            <a:off x="17253" y="4520252"/>
            <a:ext cx="1143000" cy="323165"/>
          </a:xfrm>
          <a:prstGeom prst="rect">
            <a:avLst/>
          </a:prstGeom>
        </p:spPr>
        <p:txBody>
          <a:bodyPr wrap="square">
            <a:spAutoFit/>
          </a:bodyPr>
          <a:lstStyle/>
          <a:p>
            <a:r>
              <a:rPr lang="pl-PL" sz="700" b="1" dirty="0">
                <a:solidFill>
                  <a:prstClr val="black"/>
                </a:solidFill>
              </a:rPr>
              <a:t>s</a:t>
            </a:r>
            <a:r>
              <a:rPr lang="pl-PL" sz="700" b="1" dirty="0" smtClean="0">
                <a:solidFill>
                  <a:prstClr val="black"/>
                </a:solidFill>
              </a:rPr>
              <a:t>tyczeń 2015</a:t>
            </a:r>
          </a:p>
          <a:p>
            <a:r>
              <a:rPr lang="pl-PL" sz="800" b="1" dirty="0" smtClean="0">
                <a:solidFill>
                  <a:prstClr val="black"/>
                </a:solidFill>
              </a:rPr>
              <a:t>Mirosław Kordos</a:t>
            </a:r>
            <a:endParaRPr lang="en-US" sz="800" dirty="0">
              <a:solidFill>
                <a:prstClr val="black"/>
              </a:solidFill>
            </a:endParaRPr>
          </a:p>
        </p:txBody>
      </p:sp>
      <p:sp>
        <p:nvSpPr>
          <p:cNvPr id="10" name="Content Placeholder 1"/>
          <p:cNvSpPr txBox="1">
            <a:spLocks/>
          </p:cNvSpPr>
          <p:nvPr/>
        </p:nvSpPr>
        <p:spPr>
          <a:xfrm>
            <a:off x="3044952" y="2190750"/>
            <a:ext cx="5029200" cy="381000"/>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24000"/>
              </a:lnSpc>
              <a:buClr>
                <a:srgbClr val="2DA2BF"/>
              </a:buClr>
            </a:pPr>
            <a:r>
              <a:rPr lang="pl-PL" sz="1800" dirty="0" smtClean="0">
                <a:solidFill>
                  <a:prstClr val="black"/>
                </a:solidFill>
              </a:rPr>
              <a:t>Algorytmy w </a:t>
            </a:r>
            <a:r>
              <a:rPr lang="en-US" sz="1800" dirty="0" smtClean="0">
                <a:solidFill>
                  <a:prstClr val="black"/>
                </a:solidFill>
              </a:rPr>
              <a:t>SQL Server Data Mining</a:t>
            </a:r>
            <a:endParaRPr lang="pl-PL" sz="1800" dirty="0" smtClean="0">
              <a:solidFill>
                <a:prstClr val="black"/>
              </a:solidFill>
            </a:endParaRPr>
          </a:p>
        </p:txBody>
      </p:sp>
      <p:sp>
        <p:nvSpPr>
          <p:cNvPr id="11" name="Content Placeholder 1"/>
          <p:cNvSpPr txBox="1">
            <a:spLocks/>
          </p:cNvSpPr>
          <p:nvPr/>
        </p:nvSpPr>
        <p:spPr>
          <a:xfrm>
            <a:off x="3044952" y="2743200"/>
            <a:ext cx="2410691" cy="344632"/>
          </a:xfrm>
          <a:prstGeom prst="rect">
            <a:avLst/>
          </a:prstGeom>
        </p:spPr>
        <p:txBody>
          <a:bodyPr vert="horz">
            <a:normAutofit fontScale="8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Clr>
                <a:srgbClr val="2DA2BF"/>
              </a:buClr>
            </a:pPr>
            <a:r>
              <a:rPr lang="pl-PL" sz="2100" dirty="0" smtClean="0">
                <a:solidFill>
                  <a:prstClr val="black"/>
                </a:solidFill>
              </a:rPr>
              <a:t>Język DMX</a:t>
            </a:r>
            <a:r>
              <a:rPr lang="pl-PL" sz="2400" dirty="0" smtClean="0">
                <a:solidFill>
                  <a:prstClr val="black"/>
                </a:solidFill>
              </a:rPr>
              <a:t> </a:t>
            </a:r>
          </a:p>
        </p:txBody>
      </p:sp>
      <p:sp>
        <p:nvSpPr>
          <p:cNvPr id="12" name="Content Placeholder 1"/>
          <p:cNvSpPr txBox="1">
            <a:spLocks/>
          </p:cNvSpPr>
          <p:nvPr/>
        </p:nvSpPr>
        <p:spPr>
          <a:xfrm>
            <a:off x="3044952" y="3200400"/>
            <a:ext cx="5946648" cy="381000"/>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Clr>
                <a:srgbClr val="2DA2BF"/>
              </a:buClr>
            </a:pPr>
            <a:r>
              <a:rPr lang="pl-PL" sz="1800" dirty="0" smtClean="0">
                <a:solidFill>
                  <a:prstClr val="black"/>
                </a:solidFill>
              </a:rPr>
              <a:t>Eksploracja danych OLAP</a:t>
            </a:r>
          </a:p>
        </p:txBody>
      </p:sp>
      <p:sp>
        <p:nvSpPr>
          <p:cNvPr id="13" name="Content Placeholder 1"/>
          <p:cNvSpPr txBox="1">
            <a:spLocks/>
          </p:cNvSpPr>
          <p:nvPr/>
        </p:nvSpPr>
        <p:spPr>
          <a:xfrm>
            <a:off x="3044953" y="3657600"/>
            <a:ext cx="5337048" cy="438150"/>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Clr>
                <a:srgbClr val="2DA2BF"/>
              </a:buClr>
            </a:pPr>
            <a:r>
              <a:rPr lang="pl-PL" sz="2400" b="1" dirty="0" smtClean="0">
                <a:solidFill>
                  <a:prstClr val="black"/>
                </a:solidFill>
              </a:rPr>
              <a:t>Excel Data Mining Plug-in</a:t>
            </a:r>
          </a:p>
        </p:txBody>
      </p:sp>
      <p:sp>
        <p:nvSpPr>
          <p:cNvPr id="14" name="Content Placeholder 1"/>
          <p:cNvSpPr txBox="1">
            <a:spLocks/>
          </p:cNvSpPr>
          <p:nvPr/>
        </p:nvSpPr>
        <p:spPr>
          <a:xfrm>
            <a:off x="3044952" y="1733550"/>
            <a:ext cx="5870448" cy="457200"/>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24000"/>
              </a:lnSpc>
            </a:pPr>
            <a:r>
              <a:rPr lang="pl-PL" sz="1800" dirty="0" smtClean="0"/>
              <a:t>Proces Predykcji w SQL Data Mining</a:t>
            </a:r>
          </a:p>
        </p:txBody>
      </p:sp>
    </p:spTree>
    <p:extLst>
      <p:ext uri="{BB962C8B-B14F-4D97-AF65-F5344CB8AC3E}">
        <p14:creationId xmlns:p14="http://schemas.microsoft.com/office/powerpoint/2010/main" val="25718216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1000" tmFilter="0, 0; .2, .5; .8, .5; 1, 0"/>
                                        <p:tgtEl>
                                          <p:spTgt spid="13"/>
                                        </p:tgtEl>
                                      </p:cBhvr>
                                    </p:animEffect>
                                    <p:animScale>
                                      <p:cBhvr>
                                        <p:cTn id="7" dur="50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4952" y="4114800"/>
            <a:ext cx="6096000" cy="840981"/>
          </a:xfrm>
        </p:spPr>
        <p:txBody>
          <a:bodyPr>
            <a:noAutofit/>
          </a:bodyPr>
          <a:lstStyle/>
          <a:p>
            <a:r>
              <a:rPr lang="pl-PL" sz="2400" b="1" dirty="0" smtClean="0"/>
              <a:t>Budowa kompleksowego </a:t>
            </a:r>
            <a:br>
              <a:rPr lang="pl-PL" sz="2400" b="1" dirty="0" smtClean="0"/>
            </a:br>
            <a:r>
              <a:rPr lang="pl-PL" sz="2400" b="1" dirty="0" smtClean="0"/>
              <a:t>systemu inteligentnego</a:t>
            </a:r>
            <a:endParaRPr lang="en-US" sz="2400" b="1" dirty="0"/>
          </a:p>
        </p:txBody>
      </p:sp>
      <p:sp>
        <p:nvSpPr>
          <p:cNvPr id="3" name="Title 2"/>
          <p:cNvSpPr>
            <a:spLocks noGrp="1"/>
          </p:cNvSpPr>
          <p:nvPr>
            <p:ph type="title"/>
          </p:nvPr>
        </p:nvSpPr>
        <p:spPr>
          <a:xfrm>
            <a:off x="3154680" y="209550"/>
            <a:ext cx="5181600" cy="762000"/>
          </a:xfrm>
        </p:spPr>
        <p:txBody>
          <a:bodyPr>
            <a:noAutofit/>
          </a:bodyPr>
          <a:lstStyle/>
          <a:p>
            <a:r>
              <a:rPr lang="pl-PL" sz="3200" dirty="0" smtClean="0">
                <a:solidFill>
                  <a:schemeClr val="bg2">
                    <a:lumMod val="50000"/>
                  </a:schemeClr>
                </a:solidFill>
              </a:rPr>
              <a:t>Plan Prezentacji</a:t>
            </a:r>
            <a:endParaRPr lang="en-US" sz="3200" dirty="0">
              <a:solidFill>
                <a:schemeClr val="bg2">
                  <a:lumMod val="50000"/>
                </a:schemeClr>
              </a:solidFill>
            </a:endParaRPr>
          </a:p>
        </p:txBody>
      </p:sp>
      <p:sp>
        <p:nvSpPr>
          <p:cNvPr id="8" name="Rectangle 7"/>
          <p:cNvSpPr/>
          <p:nvPr/>
        </p:nvSpPr>
        <p:spPr>
          <a:xfrm>
            <a:off x="0" y="4755727"/>
            <a:ext cx="2895600" cy="400110"/>
          </a:xfrm>
          <a:prstGeom prst="rect">
            <a:avLst/>
          </a:prstGeom>
        </p:spPr>
        <p:txBody>
          <a:bodyPr wrap="square">
            <a:spAutoFit/>
          </a:bodyPr>
          <a:lstStyle/>
          <a:p>
            <a:r>
              <a:rPr lang="pl-PL" sz="1000" b="1" dirty="0">
                <a:solidFill>
                  <a:prstClr val="white"/>
                </a:solidFill>
              </a:rPr>
              <a:t>Inteligentne oprogramowanie </a:t>
            </a:r>
            <a:br>
              <a:rPr lang="pl-PL" sz="1000" b="1" dirty="0">
                <a:solidFill>
                  <a:prstClr val="white"/>
                </a:solidFill>
              </a:rPr>
            </a:br>
            <a:r>
              <a:rPr lang="pl-PL" sz="1000" b="1" dirty="0">
                <a:solidFill>
                  <a:prstClr val="white"/>
                </a:solidFill>
              </a:rPr>
              <a:t>z wykorzystaniem </a:t>
            </a:r>
            <a:r>
              <a:rPr lang="pl-PL" sz="1000" b="1" dirty="0" smtClean="0">
                <a:solidFill>
                  <a:prstClr val="white"/>
                </a:solidFill>
              </a:rPr>
              <a:t>SQL </a:t>
            </a:r>
            <a:r>
              <a:rPr lang="pl-PL" sz="1000" b="1" dirty="0">
                <a:solidFill>
                  <a:prstClr val="white"/>
                </a:solidFill>
              </a:rPr>
              <a:t>Server Data Mining</a:t>
            </a:r>
            <a:endParaRPr lang="en-US" sz="1000" dirty="0">
              <a:solidFill>
                <a:prstClr val="white"/>
              </a:solidFill>
            </a:endParaRPr>
          </a:p>
        </p:txBody>
      </p:sp>
      <p:sp>
        <p:nvSpPr>
          <p:cNvPr id="9" name="Rectangle 8"/>
          <p:cNvSpPr/>
          <p:nvPr/>
        </p:nvSpPr>
        <p:spPr>
          <a:xfrm>
            <a:off x="17253" y="4520252"/>
            <a:ext cx="1143000" cy="323165"/>
          </a:xfrm>
          <a:prstGeom prst="rect">
            <a:avLst/>
          </a:prstGeom>
        </p:spPr>
        <p:txBody>
          <a:bodyPr wrap="square">
            <a:spAutoFit/>
          </a:bodyPr>
          <a:lstStyle/>
          <a:p>
            <a:r>
              <a:rPr lang="pl-PL" sz="700" b="1" dirty="0">
                <a:solidFill>
                  <a:prstClr val="black"/>
                </a:solidFill>
              </a:rPr>
              <a:t>s</a:t>
            </a:r>
            <a:r>
              <a:rPr lang="pl-PL" sz="700" b="1" dirty="0" smtClean="0">
                <a:solidFill>
                  <a:prstClr val="black"/>
                </a:solidFill>
              </a:rPr>
              <a:t>tyczeń 2015</a:t>
            </a:r>
          </a:p>
          <a:p>
            <a:r>
              <a:rPr lang="pl-PL" sz="800" b="1" dirty="0" smtClean="0">
                <a:solidFill>
                  <a:prstClr val="black"/>
                </a:solidFill>
              </a:rPr>
              <a:t>Mirosław Kordos</a:t>
            </a:r>
            <a:endParaRPr lang="en-US" sz="800" dirty="0">
              <a:solidFill>
                <a:prstClr val="black"/>
              </a:solidFill>
            </a:endParaRPr>
          </a:p>
        </p:txBody>
      </p:sp>
      <p:sp>
        <p:nvSpPr>
          <p:cNvPr id="10" name="Content Placeholder 1"/>
          <p:cNvSpPr txBox="1">
            <a:spLocks/>
          </p:cNvSpPr>
          <p:nvPr/>
        </p:nvSpPr>
        <p:spPr>
          <a:xfrm>
            <a:off x="3044952" y="2190750"/>
            <a:ext cx="5029200" cy="381000"/>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24000"/>
              </a:lnSpc>
              <a:buClr>
                <a:srgbClr val="2DA2BF"/>
              </a:buClr>
            </a:pPr>
            <a:r>
              <a:rPr lang="pl-PL" sz="1800" dirty="0" smtClean="0">
                <a:solidFill>
                  <a:prstClr val="black"/>
                </a:solidFill>
              </a:rPr>
              <a:t>Algorytmy w </a:t>
            </a:r>
            <a:r>
              <a:rPr lang="en-US" sz="1800" dirty="0" smtClean="0">
                <a:solidFill>
                  <a:prstClr val="black"/>
                </a:solidFill>
              </a:rPr>
              <a:t>SQL Server Data Mining</a:t>
            </a:r>
            <a:endParaRPr lang="pl-PL" sz="1800" dirty="0" smtClean="0">
              <a:solidFill>
                <a:prstClr val="black"/>
              </a:solidFill>
            </a:endParaRPr>
          </a:p>
        </p:txBody>
      </p:sp>
      <p:sp>
        <p:nvSpPr>
          <p:cNvPr id="11" name="Content Placeholder 1"/>
          <p:cNvSpPr txBox="1">
            <a:spLocks/>
          </p:cNvSpPr>
          <p:nvPr/>
        </p:nvSpPr>
        <p:spPr>
          <a:xfrm>
            <a:off x="3044953" y="2743200"/>
            <a:ext cx="1984248" cy="344632"/>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Clr>
                <a:srgbClr val="2DA2BF"/>
              </a:buClr>
            </a:pPr>
            <a:r>
              <a:rPr lang="pl-PL" sz="1800" dirty="0" smtClean="0">
                <a:solidFill>
                  <a:prstClr val="black"/>
                </a:solidFill>
              </a:rPr>
              <a:t>Język DMX </a:t>
            </a:r>
          </a:p>
        </p:txBody>
      </p:sp>
      <p:sp>
        <p:nvSpPr>
          <p:cNvPr id="12" name="Content Placeholder 1"/>
          <p:cNvSpPr txBox="1">
            <a:spLocks/>
          </p:cNvSpPr>
          <p:nvPr/>
        </p:nvSpPr>
        <p:spPr>
          <a:xfrm>
            <a:off x="3044952" y="3200400"/>
            <a:ext cx="5870448" cy="3810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Clr>
                <a:srgbClr val="2DA2BF"/>
              </a:buClr>
            </a:pPr>
            <a:r>
              <a:rPr lang="pl-PL" sz="1800" dirty="0" smtClean="0">
                <a:solidFill>
                  <a:prstClr val="black"/>
                </a:solidFill>
              </a:rPr>
              <a:t>Eksploracja danych OLAP</a:t>
            </a:r>
          </a:p>
        </p:txBody>
      </p:sp>
      <p:sp>
        <p:nvSpPr>
          <p:cNvPr id="13" name="Content Placeholder 1"/>
          <p:cNvSpPr txBox="1">
            <a:spLocks/>
          </p:cNvSpPr>
          <p:nvPr/>
        </p:nvSpPr>
        <p:spPr>
          <a:xfrm>
            <a:off x="3044952" y="3657600"/>
            <a:ext cx="5818909" cy="413981"/>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Clr>
                <a:srgbClr val="2DA2BF"/>
              </a:buClr>
            </a:pPr>
            <a:r>
              <a:rPr lang="pl-PL" sz="1800" dirty="0" smtClean="0">
                <a:solidFill>
                  <a:prstClr val="black"/>
                </a:solidFill>
              </a:rPr>
              <a:t>Excel Data Mining Plug-in</a:t>
            </a:r>
          </a:p>
        </p:txBody>
      </p:sp>
      <p:sp>
        <p:nvSpPr>
          <p:cNvPr id="14" name="Content Placeholder 1"/>
          <p:cNvSpPr txBox="1">
            <a:spLocks/>
          </p:cNvSpPr>
          <p:nvPr/>
        </p:nvSpPr>
        <p:spPr>
          <a:xfrm>
            <a:off x="3044952" y="1733550"/>
            <a:ext cx="5870448" cy="457200"/>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24000"/>
              </a:lnSpc>
            </a:pPr>
            <a:r>
              <a:rPr lang="pl-PL" sz="1800" dirty="0" smtClean="0"/>
              <a:t>Proces Predykcji w SQL Data Mining</a:t>
            </a:r>
          </a:p>
        </p:txBody>
      </p:sp>
    </p:spTree>
    <p:extLst>
      <p:ext uri="{BB962C8B-B14F-4D97-AF65-F5344CB8AC3E}">
        <p14:creationId xmlns:p14="http://schemas.microsoft.com/office/powerpoint/2010/main" val="25718216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1000" tmFilter="0, 0; .2, .5; .8, .5; 1, 0"/>
                                        <p:tgtEl>
                                          <p:spTgt spid="2">
                                            <p:txEl>
                                              <p:pRg st="0" end="0"/>
                                            </p:txEl>
                                          </p:spTgt>
                                        </p:tgtEl>
                                      </p:cBhvr>
                                    </p:animEffect>
                                    <p:animScale>
                                      <p:cBhvr>
                                        <p:cTn id="7" dur="500" autoRev="1" fill="hold"/>
                                        <p:tgtEl>
                                          <p:spTgt spid="2">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755727"/>
            <a:ext cx="2895600" cy="400110"/>
          </a:xfrm>
          <a:prstGeom prst="rect">
            <a:avLst/>
          </a:prstGeom>
        </p:spPr>
        <p:txBody>
          <a:bodyPr wrap="square">
            <a:spAutoFit/>
          </a:bodyPr>
          <a:lstStyle/>
          <a:p>
            <a:r>
              <a:rPr lang="pl-PL" sz="1000" b="1" dirty="0">
                <a:solidFill>
                  <a:schemeClr val="bg1"/>
                </a:solidFill>
              </a:rPr>
              <a:t>Inteligentne oprogramowanie </a:t>
            </a:r>
            <a:br>
              <a:rPr lang="pl-PL" sz="1000" b="1" dirty="0">
                <a:solidFill>
                  <a:schemeClr val="bg1"/>
                </a:solidFill>
              </a:rPr>
            </a:br>
            <a:r>
              <a:rPr lang="pl-PL" sz="1000" b="1" dirty="0">
                <a:solidFill>
                  <a:schemeClr val="bg1"/>
                </a:solidFill>
              </a:rPr>
              <a:t>z wykorzystaniem </a:t>
            </a:r>
            <a:r>
              <a:rPr lang="pl-PL" sz="1000" b="1" dirty="0" smtClean="0">
                <a:solidFill>
                  <a:schemeClr val="bg1"/>
                </a:solidFill>
              </a:rPr>
              <a:t>SQL </a:t>
            </a:r>
            <a:r>
              <a:rPr lang="pl-PL" sz="1000" b="1" dirty="0">
                <a:solidFill>
                  <a:schemeClr val="bg1"/>
                </a:solidFill>
              </a:rPr>
              <a:t>Server Data Mining</a:t>
            </a:r>
            <a:endParaRPr lang="en-US" sz="1000" dirty="0">
              <a:solidFill>
                <a:schemeClr val="bg1"/>
              </a:solidFill>
            </a:endParaRPr>
          </a:p>
        </p:txBody>
      </p:sp>
      <p:sp>
        <p:nvSpPr>
          <p:cNvPr id="7" name="Rectangle 6"/>
          <p:cNvSpPr/>
          <p:nvPr/>
        </p:nvSpPr>
        <p:spPr>
          <a:xfrm>
            <a:off x="17253" y="4520252"/>
            <a:ext cx="1143000" cy="323165"/>
          </a:xfrm>
          <a:prstGeom prst="rect">
            <a:avLst/>
          </a:prstGeom>
        </p:spPr>
        <p:txBody>
          <a:bodyPr wrap="square">
            <a:spAutoFit/>
          </a:bodyPr>
          <a:lstStyle/>
          <a:p>
            <a:r>
              <a:rPr lang="pl-PL" sz="700" b="1" dirty="0"/>
              <a:t>s</a:t>
            </a:r>
            <a:r>
              <a:rPr lang="pl-PL" sz="700" b="1" dirty="0" smtClean="0"/>
              <a:t>tyczeń 2015</a:t>
            </a:r>
          </a:p>
          <a:p>
            <a:r>
              <a:rPr lang="pl-PL" sz="800" b="1" dirty="0" smtClean="0"/>
              <a:t>Mirosław Kordos</a:t>
            </a:r>
            <a:endParaRPr lang="en-US" sz="800" dirty="0"/>
          </a:p>
        </p:txBody>
      </p:sp>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7786" y="891187"/>
            <a:ext cx="3889013" cy="3280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9180" y="227515"/>
            <a:ext cx="2781300" cy="1327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208020" y="2114550"/>
            <a:ext cx="1295400" cy="769441"/>
          </a:xfrm>
          <a:prstGeom prst="rect">
            <a:avLst/>
          </a:prstGeom>
          <a:noFill/>
        </p:spPr>
        <p:txBody>
          <a:bodyPr wrap="square" rtlCol="0">
            <a:spAutoFit/>
          </a:bodyPr>
          <a:lstStyle/>
          <a:p>
            <a:r>
              <a:rPr lang="pl-PL" sz="1100" dirty="0"/>
              <a:t>ś</a:t>
            </a:r>
            <a:r>
              <a:rPr lang="pl-PL" sz="1100" dirty="0" smtClean="0"/>
              <a:t>rednia lub głosowanie </a:t>
            </a:r>
            <a:br>
              <a:rPr lang="pl-PL" sz="1100" dirty="0" smtClean="0"/>
            </a:br>
            <a:r>
              <a:rPr lang="pl-PL" sz="1100" dirty="0" smtClean="0"/>
              <a:t>z PREDICTION JOIN</a:t>
            </a:r>
            <a:endParaRPr lang="en-US" sz="1100" dirty="0"/>
          </a:p>
        </p:txBody>
      </p:sp>
      <p:sp>
        <p:nvSpPr>
          <p:cNvPr id="4" name="Down Arrow 3"/>
          <p:cNvSpPr/>
          <p:nvPr/>
        </p:nvSpPr>
        <p:spPr>
          <a:xfrm rot="20087262">
            <a:off x="3204524" y="1222071"/>
            <a:ext cx="121158" cy="762000"/>
          </a:xfrm>
          <a:prstGeom prst="downArrow">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752600" y="-7620"/>
            <a:ext cx="5638800" cy="742950"/>
          </a:xfrm>
        </p:spPr>
        <p:txBody>
          <a:bodyPr>
            <a:noAutofit/>
          </a:bodyPr>
          <a:lstStyle/>
          <a:p>
            <a:pPr algn="ctr"/>
            <a:r>
              <a:rPr lang="pl-PL" sz="3200" dirty="0" smtClean="0">
                <a:solidFill>
                  <a:schemeClr val="bg2">
                    <a:lumMod val="50000"/>
                  </a:schemeClr>
                </a:solidFill>
              </a:rPr>
              <a:t>Ensembles - Komitety</a:t>
            </a:r>
            <a:endParaRPr lang="en-US" sz="3200" dirty="0">
              <a:solidFill>
                <a:schemeClr val="bg2">
                  <a:lumMod val="50000"/>
                </a:schemeClr>
              </a:solidFill>
            </a:endParaRPr>
          </a:p>
        </p:txBody>
      </p:sp>
    </p:spTree>
    <p:extLst>
      <p:ext uri="{BB962C8B-B14F-4D97-AF65-F5344CB8AC3E}">
        <p14:creationId xmlns:p14="http://schemas.microsoft.com/office/powerpoint/2010/main" val="9131219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42" presetClass="path" presetSubtype="0" accel="50000" decel="50000" fill="hold" grpId="0" nodeType="withEffect">
                                  <p:stCondLst>
                                    <p:cond delay="0"/>
                                  </p:stCondLst>
                                  <p:childTnLst>
                                    <p:animMotion origin="layout" path="M 0 9.87654E-7 L 0.21667 -0.00031 " pathEditMode="relative" rAng="0" ptsTypes="AA">
                                      <p:cBhvr>
                                        <p:cTn id="21" dur="1000" fill="hold"/>
                                        <p:tgtEl>
                                          <p:spTgt spid="3"/>
                                        </p:tgtEl>
                                        <p:attrNameLst>
                                          <p:attrName>ppt_x</p:attrName>
                                          <p:attrName>ppt_y</p:attrName>
                                        </p:attrNameLst>
                                      </p:cBhvr>
                                      <p:rCtr x="10833" y="-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755727"/>
            <a:ext cx="2895600" cy="400110"/>
          </a:xfrm>
          <a:prstGeom prst="rect">
            <a:avLst/>
          </a:prstGeom>
        </p:spPr>
        <p:txBody>
          <a:bodyPr wrap="square">
            <a:spAutoFit/>
          </a:bodyPr>
          <a:lstStyle/>
          <a:p>
            <a:r>
              <a:rPr lang="pl-PL" sz="1000" b="1" dirty="0">
                <a:solidFill>
                  <a:schemeClr val="bg1"/>
                </a:solidFill>
              </a:rPr>
              <a:t>Inteligentne oprogramowanie </a:t>
            </a:r>
            <a:br>
              <a:rPr lang="pl-PL" sz="1000" b="1" dirty="0">
                <a:solidFill>
                  <a:schemeClr val="bg1"/>
                </a:solidFill>
              </a:rPr>
            </a:br>
            <a:r>
              <a:rPr lang="pl-PL" sz="1000" b="1" dirty="0">
                <a:solidFill>
                  <a:schemeClr val="bg1"/>
                </a:solidFill>
              </a:rPr>
              <a:t>z wykorzystaniem </a:t>
            </a:r>
            <a:r>
              <a:rPr lang="pl-PL" sz="1000" b="1" dirty="0" smtClean="0">
                <a:solidFill>
                  <a:schemeClr val="bg1"/>
                </a:solidFill>
              </a:rPr>
              <a:t>SQL </a:t>
            </a:r>
            <a:r>
              <a:rPr lang="pl-PL" sz="1000" b="1" dirty="0">
                <a:solidFill>
                  <a:schemeClr val="bg1"/>
                </a:solidFill>
              </a:rPr>
              <a:t>Server Data Mining</a:t>
            </a:r>
            <a:endParaRPr lang="en-US" sz="1000" dirty="0">
              <a:solidFill>
                <a:schemeClr val="bg1"/>
              </a:solidFill>
            </a:endParaRPr>
          </a:p>
        </p:txBody>
      </p:sp>
      <p:sp>
        <p:nvSpPr>
          <p:cNvPr id="7" name="Rectangle 6"/>
          <p:cNvSpPr/>
          <p:nvPr/>
        </p:nvSpPr>
        <p:spPr>
          <a:xfrm>
            <a:off x="17253" y="4520252"/>
            <a:ext cx="1143000" cy="323165"/>
          </a:xfrm>
          <a:prstGeom prst="rect">
            <a:avLst/>
          </a:prstGeom>
        </p:spPr>
        <p:txBody>
          <a:bodyPr wrap="square">
            <a:spAutoFit/>
          </a:bodyPr>
          <a:lstStyle/>
          <a:p>
            <a:r>
              <a:rPr lang="pl-PL" sz="700" b="1" dirty="0"/>
              <a:t>s</a:t>
            </a:r>
            <a:r>
              <a:rPr lang="pl-PL" sz="700" b="1" dirty="0" smtClean="0"/>
              <a:t>tyczeń 2015</a:t>
            </a:r>
          </a:p>
          <a:p>
            <a:r>
              <a:rPr lang="pl-PL" sz="800" b="1" dirty="0" smtClean="0"/>
              <a:t>Mirosław Kordos</a:t>
            </a:r>
            <a:endParaRPr lang="en-US" sz="800" dirty="0"/>
          </a:p>
        </p:txBody>
      </p:sp>
      <p:sp>
        <p:nvSpPr>
          <p:cNvPr id="4" name="TextBox 3"/>
          <p:cNvSpPr txBox="1"/>
          <p:nvPr/>
        </p:nvSpPr>
        <p:spPr>
          <a:xfrm>
            <a:off x="3581400" y="1123950"/>
            <a:ext cx="4343400" cy="1077218"/>
          </a:xfrm>
          <a:prstGeom prst="rect">
            <a:avLst/>
          </a:prstGeom>
          <a:noFill/>
        </p:spPr>
        <p:txBody>
          <a:bodyPr wrap="square" rtlCol="0">
            <a:spAutoFit/>
          </a:bodyPr>
          <a:lstStyle/>
          <a:p>
            <a:pPr marL="285750" indent="-285750">
              <a:buFont typeface="Wingdings" panose="05000000000000000000" pitchFamily="2" charset="2"/>
              <a:buChar char="Ø"/>
            </a:pPr>
            <a:r>
              <a:rPr lang="pl-PL" sz="1600" dirty="0" smtClean="0"/>
              <a:t>Metody różnicowania modeli:</a:t>
            </a:r>
          </a:p>
          <a:p>
            <a:pPr marL="742950" lvl="1" indent="-285750">
              <a:buFont typeface="Wingdings" panose="05000000000000000000" pitchFamily="2" charset="2"/>
              <a:buChar char="Ø"/>
            </a:pPr>
            <a:r>
              <a:rPr lang="pl-PL" sz="1600" dirty="0" smtClean="0"/>
              <a:t>Różne wektory (Bagging)</a:t>
            </a:r>
          </a:p>
          <a:p>
            <a:pPr marL="742950" lvl="1" indent="-285750">
              <a:buFont typeface="Wingdings" panose="05000000000000000000" pitchFamily="2" charset="2"/>
              <a:buChar char="Ø"/>
            </a:pPr>
            <a:r>
              <a:rPr lang="pl-PL" sz="1600" dirty="0" smtClean="0"/>
              <a:t>Selekcja cech</a:t>
            </a:r>
          </a:p>
          <a:p>
            <a:pPr marL="742950" lvl="1" indent="-285750">
              <a:buFont typeface="Wingdings" panose="05000000000000000000" pitchFamily="2" charset="2"/>
              <a:buChar char="Ø"/>
            </a:pPr>
            <a:r>
              <a:rPr lang="pl-PL" sz="1600" dirty="0" smtClean="0"/>
              <a:t>Różne algorytmy</a:t>
            </a:r>
          </a:p>
        </p:txBody>
      </p:sp>
      <p:pic>
        <p:nvPicPr>
          <p:cNvPr id="8"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2702050"/>
            <a:ext cx="3303783" cy="216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2"/>
          <p:cNvSpPr>
            <a:spLocks noGrp="1"/>
          </p:cNvSpPr>
          <p:nvPr>
            <p:ph type="title"/>
          </p:nvPr>
        </p:nvSpPr>
        <p:spPr>
          <a:xfrm>
            <a:off x="17253" y="0"/>
            <a:ext cx="9126747" cy="742950"/>
          </a:xfrm>
        </p:spPr>
        <p:txBody>
          <a:bodyPr>
            <a:noAutofit/>
          </a:bodyPr>
          <a:lstStyle/>
          <a:p>
            <a:pPr algn="ctr"/>
            <a:r>
              <a:rPr lang="pl-PL" sz="3200" dirty="0" smtClean="0">
                <a:solidFill>
                  <a:schemeClr val="bg2">
                    <a:lumMod val="50000"/>
                  </a:schemeClr>
                </a:solidFill>
              </a:rPr>
              <a:t>Ensembles - Komitety</a:t>
            </a:r>
            <a:endParaRPr lang="en-US" sz="3200" dirty="0">
              <a:solidFill>
                <a:schemeClr val="bg2">
                  <a:lumMod val="50000"/>
                </a:schemeClr>
              </a:solidFill>
            </a:endParaRPr>
          </a:p>
        </p:txBody>
      </p:sp>
      <p:sp>
        <p:nvSpPr>
          <p:cNvPr id="11" name="TextBox 10"/>
          <p:cNvSpPr txBox="1"/>
          <p:nvPr/>
        </p:nvSpPr>
        <p:spPr>
          <a:xfrm>
            <a:off x="3611880" y="2751652"/>
            <a:ext cx="2171700" cy="892552"/>
          </a:xfrm>
          <a:prstGeom prst="rect">
            <a:avLst/>
          </a:prstGeom>
          <a:noFill/>
        </p:spPr>
        <p:txBody>
          <a:bodyPr wrap="square" rtlCol="0">
            <a:spAutoFit/>
          </a:bodyPr>
          <a:lstStyle/>
          <a:p>
            <a:pPr marL="285750" indent="-285750">
              <a:buFont typeface="Wingdings" panose="05000000000000000000" pitchFamily="2" charset="2"/>
              <a:buChar char="Ø"/>
            </a:pPr>
            <a:r>
              <a:rPr lang="pl-PL" sz="1600" dirty="0" smtClean="0"/>
              <a:t>Local Experts:  </a:t>
            </a:r>
            <a:r>
              <a:rPr lang="pl-PL" sz="1200" dirty="0" smtClean="0"/>
              <a:t>przydział do klastra </a:t>
            </a:r>
            <a:br>
              <a:rPr lang="pl-PL" sz="1200" dirty="0" smtClean="0"/>
            </a:br>
            <a:r>
              <a:rPr lang="pl-PL" sz="1200" dirty="0" smtClean="0"/>
              <a:t>i predykcja przez jego model </a:t>
            </a:r>
            <a:endParaRPr lang="en-US" sz="1200" dirty="0"/>
          </a:p>
        </p:txBody>
      </p:sp>
    </p:spTree>
    <p:extLst>
      <p:ext uri="{BB962C8B-B14F-4D97-AF65-F5344CB8AC3E}">
        <p14:creationId xmlns:p14="http://schemas.microsoft.com/office/powerpoint/2010/main" val="14812493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819150"/>
          </a:xfrm>
        </p:spPr>
        <p:txBody>
          <a:bodyPr>
            <a:noAutofit/>
          </a:bodyPr>
          <a:lstStyle/>
          <a:p>
            <a:pPr algn="ctr"/>
            <a:r>
              <a:rPr lang="pl-PL" sz="3200" dirty="0" smtClean="0">
                <a:solidFill>
                  <a:schemeClr val="bg2">
                    <a:lumMod val="50000"/>
                  </a:schemeClr>
                </a:solidFill>
              </a:rPr>
              <a:t>Przygotowanie danych</a:t>
            </a:r>
            <a:endParaRPr lang="en-US" sz="3200" dirty="0">
              <a:solidFill>
                <a:schemeClr val="bg2">
                  <a:lumMod val="50000"/>
                </a:schemeClr>
              </a:solidFill>
            </a:endParaRPr>
          </a:p>
        </p:txBody>
      </p:sp>
      <p:sp>
        <p:nvSpPr>
          <p:cNvPr id="6" name="Rectangle 5"/>
          <p:cNvSpPr/>
          <p:nvPr/>
        </p:nvSpPr>
        <p:spPr>
          <a:xfrm>
            <a:off x="0" y="4755727"/>
            <a:ext cx="2895600" cy="400110"/>
          </a:xfrm>
          <a:prstGeom prst="rect">
            <a:avLst/>
          </a:prstGeom>
        </p:spPr>
        <p:txBody>
          <a:bodyPr wrap="square">
            <a:spAutoFit/>
          </a:bodyPr>
          <a:lstStyle/>
          <a:p>
            <a:r>
              <a:rPr lang="pl-PL" sz="1000" b="1" dirty="0">
                <a:solidFill>
                  <a:schemeClr val="bg1"/>
                </a:solidFill>
              </a:rPr>
              <a:t>Inteligentne oprogramowanie </a:t>
            </a:r>
            <a:br>
              <a:rPr lang="pl-PL" sz="1000" b="1" dirty="0">
                <a:solidFill>
                  <a:schemeClr val="bg1"/>
                </a:solidFill>
              </a:rPr>
            </a:br>
            <a:r>
              <a:rPr lang="pl-PL" sz="1000" b="1" dirty="0">
                <a:solidFill>
                  <a:schemeClr val="bg1"/>
                </a:solidFill>
              </a:rPr>
              <a:t>z wykorzystaniem </a:t>
            </a:r>
            <a:r>
              <a:rPr lang="pl-PL" sz="1000" b="1" dirty="0" smtClean="0">
                <a:solidFill>
                  <a:schemeClr val="bg1"/>
                </a:solidFill>
              </a:rPr>
              <a:t>SQL </a:t>
            </a:r>
            <a:r>
              <a:rPr lang="pl-PL" sz="1000" b="1" dirty="0">
                <a:solidFill>
                  <a:schemeClr val="bg1"/>
                </a:solidFill>
              </a:rPr>
              <a:t>Server Data Mining</a:t>
            </a:r>
            <a:endParaRPr lang="en-US" sz="1000" dirty="0">
              <a:solidFill>
                <a:schemeClr val="bg1"/>
              </a:solidFill>
            </a:endParaRPr>
          </a:p>
        </p:txBody>
      </p:sp>
      <p:sp>
        <p:nvSpPr>
          <p:cNvPr id="7" name="Rectangle 6"/>
          <p:cNvSpPr/>
          <p:nvPr/>
        </p:nvSpPr>
        <p:spPr>
          <a:xfrm>
            <a:off x="17253" y="4520252"/>
            <a:ext cx="1143000" cy="323165"/>
          </a:xfrm>
          <a:prstGeom prst="rect">
            <a:avLst/>
          </a:prstGeom>
        </p:spPr>
        <p:txBody>
          <a:bodyPr wrap="square">
            <a:spAutoFit/>
          </a:bodyPr>
          <a:lstStyle/>
          <a:p>
            <a:r>
              <a:rPr lang="pl-PL" sz="700" b="1" dirty="0"/>
              <a:t>s</a:t>
            </a:r>
            <a:r>
              <a:rPr lang="pl-PL" sz="700" b="1" dirty="0" smtClean="0"/>
              <a:t>tyczeń 2015</a:t>
            </a:r>
          </a:p>
          <a:p>
            <a:r>
              <a:rPr lang="pl-PL" sz="800" b="1" dirty="0" smtClean="0"/>
              <a:t>Mirosław Kordos</a:t>
            </a:r>
            <a:endParaRPr lang="en-US" sz="800" dirty="0"/>
          </a:p>
        </p:txBody>
      </p:sp>
      <p:sp>
        <p:nvSpPr>
          <p:cNvPr id="2" name="TextBox 1"/>
          <p:cNvSpPr txBox="1"/>
          <p:nvPr/>
        </p:nvSpPr>
        <p:spPr>
          <a:xfrm>
            <a:off x="3232111" y="983218"/>
            <a:ext cx="2134215" cy="369332"/>
          </a:xfrm>
          <a:prstGeom prst="rect">
            <a:avLst/>
          </a:prstGeom>
          <a:noFill/>
        </p:spPr>
        <p:txBody>
          <a:bodyPr wrap="square" rtlCol="0">
            <a:spAutoFit/>
          </a:bodyPr>
          <a:lstStyle/>
          <a:p>
            <a:pPr marL="285750" indent="-285750">
              <a:buFont typeface="Wingdings" panose="05000000000000000000" pitchFamily="2" charset="2"/>
              <a:buChar char="Ø"/>
            </a:pPr>
            <a:r>
              <a:rPr lang="pl-PL" dirty="0" smtClean="0"/>
              <a:t>Selekcja cech</a:t>
            </a:r>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7860" y="1930984"/>
            <a:ext cx="2733675" cy="1250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299460" y="3040618"/>
            <a:ext cx="2438400" cy="369332"/>
          </a:xfrm>
          <a:prstGeom prst="rect">
            <a:avLst/>
          </a:prstGeom>
          <a:noFill/>
        </p:spPr>
        <p:txBody>
          <a:bodyPr wrap="square" rtlCol="0">
            <a:spAutoFit/>
          </a:bodyPr>
          <a:lstStyle/>
          <a:p>
            <a:pPr marL="285750" indent="-285750">
              <a:buFont typeface="Wingdings" panose="05000000000000000000" pitchFamily="2" charset="2"/>
              <a:buChar char="Ø"/>
            </a:pPr>
            <a:r>
              <a:rPr lang="pl-PL" dirty="0" smtClean="0"/>
              <a:t>Transformacje</a:t>
            </a:r>
            <a:endParaRPr lang="en-US" dirty="0"/>
          </a:p>
        </p:txBody>
      </p:sp>
      <p:sp>
        <p:nvSpPr>
          <p:cNvPr id="10" name="TextBox 9"/>
          <p:cNvSpPr txBox="1"/>
          <p:nvPr/>
        </p:nvSpPr>
        <p:spPr>
          <a:xfrm>
            <a:off x="5715000" y="988963"/>
            <a:ext cx="2117129" cy="369332"/>
          </a:xfrm>
          <a:prstGeom prst="rect">
            <a:avLst/>
          </a:prstGeom>
          <a:noFill/>
        </p:spPr>
        <p:txBody>
          <a:bodyPr wrap="square" rtlCol="0">
            <a:spAutoFit/>
          </a:bodyPr>
          <a:lstStyle/>
          <a:p>
            <a:pPr marL="285750" indent="-285750">
              <a:buFont typeface="Wingdings" panose="05000000000000000000" pitchFamily="2" charset="2"/>
              <a:buChar char="Ø"/>
            </a:pPr>
            <a:r>
              <a:rPr lang="pl-PL" dirty="0" smtClean="0"/>
              <a:t>Klasteryzacja</a:t>
            </a:r>
            <a:endParaRPr lang="pl-PL" dirty="0"/>
          </a:p>
        </p:txBody>
      </p:sp>
      <p:sp>
        <p:nvSpPr>
          <p:cNvPr id="11" name="TextBox 10"/>
          <p:cNvSpPr txBox="1"/>
          <p:nvPr/>
        </p:nvSpPr>
        <p:spPr>
          <a:xfrm>
            <a:off x="3232111" y="1504950"/>
            <a:ext cx="4114800" cy="369332"/>
          </a:xfrm>
          <a:prstGeom prst="rect">
            <a:avLst/>
          </a:prstGeom>
          <a:noFill/>
        </p:spPr>
        <p:txBody>
          <a:bodyPr wrap="square" rtlCol="0">
            <a:spAutoFit/>
          </a:bodyPr>
          <a:lstStyle/>
          <a:p>
            <a:pPr marL="285750" indent="-285750">
              <a:buFont typeface="Wingdings" panose="05000000000000000000" pitchFamily="2" charset="2"/>
              <a:buChar char="Ø"/>
            </a:pPr>
            <a:r>
              <a:rPr lang="pl-PL" dirty="0" smtClean="0"/>
              <a:t>Normalizacja / standardyzacja</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3360" y="3383280"/>
            <a:ext cx="4115157" cy="1070703"/>
          </a:xfrm>
          <a:prstGeom prst="rect">
            <a:avLst/>
          </a:prstGeom>
        </p:spPr>
      </p:pic>
    </p:spTree>
    <p:extLst>
      <p:ext uri="{BB962C8B-B14F-4D97-AF65-F5344CB8AC3E}">
        <p14:creationId xmlns:p14="http://schemas.microsoft.com/office/powerpoint/2010/main" val="2272246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53" presetClass="entr" presetSubtype="16" fill="hold" nodeType="withEffect">
                                  <p:stCondLst>
                                    <p:cond delay="0"/>
                                  </p:stCondLst>
                                  <p:childTnLst>
                                    <p:set>
                                      <p:cBhvr>
                                        <p:cTn id="18" dur="1" fill="hold">
                                          <p:stCondLst>
                                            <p:cond delay="0"/>
                                          </p:stCondLst>
                                        </p:cTn>
                                        <p:tgtEl>
                                          <p:spTgt spid="7171"/>
                                        </p:tgtEl>
                                        <p:attrNameLst>
                                          <p:attrName>style.visibility</p:attrName>
                                        </p:attrNameLst>
                                      </p:cBhvr>
                                      <p:to>
                                        <p:strVal val="visible"/>
                                      </p:to>
                                    </p:set>
                                    <p:anim calcmode="lin" valueType="num">
                                      <p:cBhvr>
                                        <p:cTn id="19" dur="500" fill="hold"/>
                                        <p:tgtEl>
                                          <p:spTgt spid="7171"/>
                                        </p:tgtEl>
                                        <p:attrNameLst>
                                          <p:attrName>ppt_w</p:attrName>
                                        </p:attrNameLst>
                                      </p:cBhvr>
                                      <p:tavLst>
                                        <p:tav tm="0">
                                          <p:val>
                                            <p:fltVal val="0"/>
                                          </p:val>
                                        </p:tav>
                                        <p:tav tm="100000">
                                          <p:val>
                                            <p:strVal val="#ppt_w"/>
                                          </p:val>
                                        </p:tav>
                                      </p:tavLst>
                                    </p:anim>
                                    <p:anim calcmode="lin" valueType="num">
                                      <p:cBhvr>
                                        <p:cTn id="20" dur="500" fill="hold"/>
                                        <p:tgtEl>
                                          <p:spTgt spid="7171"/>
                                        </p:tgtEl>
                                        <p:attrNameLst>
                                          <p:attrName>ppt_h</p:attrName>
                                        </p:attrNameLst>
                                      </p:cBhvr>
                                      <p:tavLst>
                                        <p:tav tm="0">
                                          <p:val>
                                            <p:fltVal val="0"/>
                                          </p:val>
                                        </p:tav>
                                        <p:tav tm="100000">
                                          <p:val>
                                            <p:strVal val="#ppt_h"/>
                                          </p:val>
                                        </p:tav>
                                      </p:tavLst>
                                    </p:anim>
                                    <p:animEffect transition="in" filter="fade">
                                      <p:cBhvr>
                                        <p:cTn id="21" dur="500"/>
                                        <p:tgtEl>
                                          <p:spTgt spid="717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par>
                                <p:cTn id="29" presetID="53" presetClass="entr" presetSubtype="16"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819150"/>
          </a:xfrm>
        </p:spPr>
        <p:txBody>
          <a:bodyPr>
            <a:noAutofit/>
          </a:bodyPr>
          <a:lstStyle/>
          <a:p>
            <a:pPr algn="ctr"/>
            <a:r>
              <a:rPr lang="pl-PL" sz="3200" dirty="0" smtClean="0">
                <a:solidFill>
                  <a:schemeClr val="bg2">
                    <a:lumMod val="50000"/>
                  </a:schemeClr>
                </a:solidFill>
              </a:rPr>
              <a:t>Przygotowanie danych</a:t>
            </a:r>
            <a:endParaRPr lang="en-US" sz="3200" dirty="0">
              <a:solidFill>
                <a:schemeClr val="bg2">
                  <a:lumMod val="50000"/>
                </a:schemeClr>
              </a:solidFill>
            </a:endParaRPr>
          </a:p>
        </p:txBody>
      </p:sp>
      <p:sp>
        <p:nvSpPr>
          <p:cNvPr id="6" name="Rectangle 5"/>
          <p:cNvSpPr/>
          <p:nvPr/>
        </p:nvSpPr>
        <p:spPr>
          <a:xfrm>
            <a:off x="0" y="4755727"/>
            <a:ext cx="2895600" cy="400110"/>
          </a:xfrm>
          <a:prstGeom prst="rect">
            <a:avLst/>
          </a:prstGeom>
        </p:spPr>
        <p:txBody>
          <a:bodyPr wrap="square">
            <a:spAutoFit/>
          </a:bodyPr>
          <a:lstStyle/>
          <a:p>
            <a:r>
              <a:rPr lang="pl-PL" sz="1000" b="1" dirty="0">
                <a:solidFill>
                  <a:schemeClr val="bg1"/>
                </a:solidFill>
              </a:rPr>
              <a:t>Inteligentne oprogramowanie </a:t>
            </a:r>
            <a:br>
              <a:rPr lang="pl-PL" sz="1000" b="1" dirty="0">
                <a:solidFill>
                  <a:schemeClr val="bg1"/>
                </a:solidFill>
              </a:rPr>
            </a:br>
            <a:r>
              <a:rPr lang="pl-PL" sz="1000" b="1" dirty="0">
                <a:solidFill>
                  <a:schemeClr val="bg1"/>
                </a:solidFill>
              </a:rPr>
              <a:t>z wykorzystaniem </a:t>
            </a:r>
            <a:r>
              <a:rPr lang="pl-PL" sz="1000" b="1" dirty="0" smtClean="0">
                <a:solidFill>
                  <a:schemeClr val="bg1"/>
                </a:solidFill>
              </a:rPr>
              <a:t>SQL </a:t>
            </a:r>
            <a:r>
              <a:rPr lang="pl-PL" sz="1000" b="1" dirty="0">
                <a:solidFill>
                  <a:schemeClr val="bg1"/>
                </a:solidFill>
              </a:rPr>
              <a:t>Server Data Mining</a:t>
            </a:r>
            <a:endParaRPr lang="en-US" sz="1000" dirty="0">
              <a:solidFill>
                <a:schemeClr val="bg1"/>
              </a:solidFill>
            </a:endParaRPr>
          </a:p>
        </p:txBody>
      </p:sp>
      <p:sp>
        <p:nvSpPr>
          <p:cNvPr id="7" name="Rectangle 6"/>
          <p:cNvSpPr/>
          <p:nvPr/>
        </p:nvSpPr>
        <p:spPr>
          <a:xfrm>
            <a:off x="17253" y="4520252"/>
            <a:ext cx="1143000" cy="323165"/>
          </a:xfrm>
          <a:prstGeom prst="rect">
            <a:avLst/>
          </a:prstGeom>
        </p:spPr>
        <p:txBody>
          <a:bodyPr wrap="square">
            <a:spAutoFit/>
          </a:bodyPr>
          <a:lstStyle/>
          <a:p>
            <a:r>
              <a:rPr lang="pl-PL" sz="700" b="1" dirty="0"/>
              <a:t>s</a:t>
            </a:r>
            <a:r>
              <a:rPr lang="pl-PL" sz="700" b="1" dirty="0" smtClean="0"/>
              <a:t>tyczeń 2015</a:t>
            </a:r>
          </a:p>
          <a:p>
            <a:r>
              <a:rPr lang="pl-PL" sz="800" b="1" dirty="0" smtClean="0"/>
              <a:t>Mirosław Kordos</a:t>
            </a:r>
            <a:endParaRPr lang="en-US" sz="800" dirty="0"/>
          </a:p>
        </p:txBody>
      </p:sp>
      <p:sp>
        <p:nvSpPr>
          <p:cNvPr id="2" name="TextBox 1"/>
          <p:cNvSpPr txBox="1"/>
          <p:nvPr/>
        </p:nvSpPr>
        <p:spPr>
          <a:xfrm>
            <a:off x="3232111" y="983218"/>
            <a:ext cx="2134215" cy="369332"/>
          </a:xfrm>
          <a:prstGeom prst="rect">
            <a:avLst/>
          </a:prstGeom>
          <a:noFill/>
        </p:spPr>
        <p:txBody>
          <a:bodyPr wrap="square" rtlCol="0">
            <a:spAutoFit/>
          </a:bodyPr>
          <a:lstStyle/>
          <a:p>
            <a:pPr marL="285750" indent="-285750">
              <a:buFont typeface="Wingdings" panose="05000000000000000000" pitchFamily="2" charset="2"/>
              <a:buChar char="Ø"/>
            </a:pPr>
            <a:r>
              <a:rPr lang="pl-PL" dirty="0" smtClean="0"/>
              <a:t>Selekcja cech</a:t>
            </a:r>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7860" y="1930984"/>
            <a:ext cx="2733675" cy="1250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299460" y="3040618"/>
            <a:ext cx="2438400" cy="369332"/>
          </a:xfrm>
          <a:prstGeom prst="rect">
            <a:avLst/>
          </a:prstGeom>
          <a:noFill/>
        </p:spPr>
        <p:txBody>
          <a:bodyPr wrap="square" rtlCol="0">
            <a:spAutoFit/>
          </a:bodyPr>
          <a:lstStyle/>
          <a:p>
            <a:pPr marL="285750" indent="-285750">
              <a:buFont typeface="Wingdings" panose="05000000000000000000" pitchFamily="2" charset="2"/>
              <a:buChar char="Ø"/>
            </a:pPr>
            <a:r>
              <a:rPr lang="pl-PL" dirty="0" smtClean="0"/>
              <a:t>Transformacje</a:t>
            </a:r>
            <a:endParaRPr lang="en-US" dirty="0"/>
          </a:p>
        </p:txBody>
      </p:sp>
      <p:sp>
        <p:nvSpPr>
          <p:cNvPr id="10" name="TextBox 9"/>
          <p:cNvSpPr txBox="1"/>
          <p:nvPr/>
        </p:nvSpPr>
        <p:spPr>
          <a:xfrm>
            <a:off x="5715000" y="988963"/>
            <a:ext cx="2117129" cy="369332"/>
          </a:xfrm>
          <a:prstGeom prst="rect">
            <a:avLst/>
          </a:prstGeom>
          <a:noFill/>
        </p:spPr>
        <p:txBody>
          <a:bodyPr wrap="square" rtlCol="0">
            <a:spAutoFit/>
          </a:bodyPr>
          <a:lstStyle/>
          <a:p>
            <a:pPr marL="285750" indent="-285750">
              <a:buFont typeface="Wingdings" panose="05000000000000000000" pitchFamily="2" charset="2"/>
              <a:buChar char="Ø"/>
            </a:pPr>
            <a:r>
              <a:rPr lang="pl-PL" dirty="0" smtClean="0"/>
              <a:t>Klasteryzacja</a:t>
            </a:r>
            <a:endParaRPr lang="pl-PL" dirty="0"/>
          </a:p>
        </p:txBody>
      </p:sp>
      <p:sp>
        <p:nvSpPr>
          <p:cNvPr id="11" name="TextBox 10"/>
          <p:cNvSpPr txBox="1"/>
          <p:nvPr/>
        </p:nvSpPr>
        <p:spPr>
          <a:xfrm>
            <a:off x="3232111" y="1504950"/>
            <a:ext cx="4114800" cy="369332"/>
          </a:xfrm>
          <a:prstGeom prst="rect">
            <a:avLst/>
          </a:prstGeom>
          <a:noFill/>
        </p:spPr>
        <p:txBody>
          <a:bodyPr wrap="square" rtlCol="0">
            <a:spAutoFit/>
          </a:bodyPr>
          <a:lstStyle/>
          <a:p>
            <a:pPr marL="285750" indent="-285750">
              <a:buFont typeface="Wingdings" panose="05000000000000000000" pitchFamily="2" charset="2"/>
              <a:buChar char="Ø"/>
            </a:pPr>
            <a:r>
              <a:rPr lang="pl-PL" dirty="0" smtClean="0"/>
              <a:t>Normalizacja / standardyzacja</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3360" y="3383280"/>
            <a:ext cx="4115157" cy="1070703"/>
          </a:xfrm>
          <a:prstGeom prst="rect">
            <a:avLst/>
          </a:prstGeom>
        </p:spPr>
      </p:pic>
    </p:spTree>
    <p:extLst>
      <p:ext uri="{BB962C8B-B14F-4D97-AF65-F5344CB8AC3E}">
        <p14:creationId xmlns:p14="http://schemas.microsoft.com/office/powerpoint/2010/main" val="459764012"/>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819150"/>
          </a:xfrm>
        </p:spPr>
        <p:txBody>
          <a:bodyPr>
            <a:noAutofit/>
          </a:bodyPr>
          <a:lstStyle/>
          <a:p>
            <a:pPr algn="ctr"/>
            <a:r>
              <a:rPr lang="pl-PL" sz="3200" dirty="0" smtClean="0">
                <a:solidFill>
                  <a:schemeClr val="bg2">
                    <a:lumMod val="50000"/>
                  </a:schemeClr>
                </a:solidFill>
              </a:rPr>
              <a:t>Przygotowanie danych</a:t>
            </a:r>
            <a:endParaRPr lang="en-US" sz="3200" dirty="0">
              <a:solidFill>
                <a:schemeClr val="bg2">
                  <a:lumMod val="50000"/>
                </a:schemeClr>
              </a:solidFill>
            </a:endParaRPr>
          </a:p>
        </p:txBody>
      </p:sp>
      <p:sp>
        <p:nvSpPr>
          <p:cNvPr id="6" name="Rectangle 5"/>
          <p:cNvSpPr/>
          <p:nvPr/>
        </p:nvSpPr>
        <p:spPr>
          <a:xfrm>
            <a:off x="0" y="4755727"/>
            <a:ext cx="2895600" cy="400110"/>
          </a:xfrm>
          <a:prstGeom prst="rect">
            <a:avLst/>
          </a:prstGeom>
        </p:spPr>
        <p:txBody>
          <a:bodyPr wrap="square">
            <a:spAutoFit/>
          </a:bodyPr>
          <a:lstStyle/>
          <a:p>
            <a:r>
              <a:rPr lang="pl-PL" sz="1000" b="1" dirty="0">
                <a:solidFill>
                  <a:schemeClr val="bg1"/>
                </a:solidFill>
              </a:rPr>
              <a:t>Inteligentne oprogramowanie </a:t>
            </a:r>
            <a:br>
              <a:rPr lang="pl-PL" sz="1000" b="1" dirty="0">
                <a:solidFill>
                  <a:schemeClr val="bg1"/>
                </a:solidFill>
              </a:rPr>
            </a:br>
            <a:r>
              <a:rPr lang="pl-PL" sz="1000" b="1" dirty="0">
                <a:solidFill>
                  <a:schemeClr val="bg1"/>
                </a:solidFill>
              </a:rPr>
              <a:t>z wykorzystaniem </a:t>
            </a:r>
            <a:r>
              <a:rPr lang="pl-PL" sz="1000" b="1" dirty="0" smtClean="0">
                <a:solidFill>
                  <a:schemeClr val="bg1"/>
                </a:solidFill>
              </a:rPr>
              <a:t>SQL </a:t>
            </a:r>
            <a:r>
              <a:rPr lang="pl-PL" sz="1000" b="1" dirty="0">
                <a:solidFill>
                  <a:schemeClr val="bg1"/>
                </a:solidFill>
              </a:rPr>
              <a:t>Server Data Mining</a:t>
            </a:r>
            <a:endParaRPr lang="en-US" sz="1000" dirty="0">
              <a:solidFill>
                <a:schemeClr val="bg1"/>
              </a:solidFill>
            </a:endParaRPr>
          </a:p>
        </p:txBody>
      </p:sp>
      <p:sp>
        <p:nvSpPr>
          <p:cNvPr id="7" name="Rectangle 6"/>
          <p:cNvSpPr/>
          <p:nvPr/>
        </p:nvSpPr>
        <p:spPr>
          <a:xfrm>
            <a:off x="17253" y="4520252"/>
            <a:ext cx="1143000" cy="323165"/>
          </a:xfrm>
          <a:prstGeom prst="rect">
            <a:avLst/>
          </a:prstGeom>
        </p:spPr>
        <p:txBody>
          <a:bodyPr wrap="square">
            <a:spAutoFit/>
          </a:bodyPr>
          <a:lstStyle/>
          <a:p>
            <a:r>
              <a:rPr lang="pl-PL" sz="700" b="1" dirty="0"/>
              <a:t>s</a:t>
            </a:r>
            <a:r>
              <a:rPr lang="pl-PL" sz="700" b="1" dirty="0" smtClean="0"/>
              <a:t>tyczeń 2015</a:t>
            </a:r>
          </a:p>
          <a:p>
            <a:r>
              <a:rPr lang="pl-PL" sz="800" b="1" dirty="0" smtClean="0"/>
              <a:t>Mirosław Kordos</a:t>
            </a:r>
            <a:endParaRPr lang="en-US" sz="800" dirty="0"/>
          </a:p>
        </p:txBody>
      </p:sp>
      <p:sp>
        <p:nvSpPr>
          <p:cNvPr id="2" name="TextBox 1"/>
          <p:cNvSpPr txBox="1"/>
          <p:nvPr/>
        </p:nvSpPr>
        <p:spPr>
          <a:xfrm>
            <a:off x="3232111" y="983218"/>
            <a:ext cx="2134215" cy="369332"/>
          </a:xfrm>
          <a:prstGeom prst="rect">
            <a:avLst/>
          </a:prstGeom>
          <a:noFill/>
        </p:spPr>
        <p:txBody>
          <a:bodyPr wrap="square" rtlCol="0">
            <a:spAutoFit/>
          </a:bodyPr>
          <a:lstStyle/>
          <a:p>
            <a:pPr marL="285750" indent="-285750">
              <a:buFont typeface="Wingdings" panose="05000000000000000000" pitchFamily="2" charset="2"/>
              <a:buChar char="Ø"/>
            </a:pPr>
            <a:r>
              <a:rPr lang="pl-PL" dirty="0" smtClean="0"/>
              <a:t>Selekcja cech</a:t>
            </a:r>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7860" y="1930984"/>
            <a:ext cx="2733675" cy="1250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299460" y="3040618"/>
            <a:ext cx="2438400" cy="369332"/>
          </a:xfrm>
          <a:prstGeom prst="rect">
            <a:avLst/>
          </a:prstGeom>
          <a:noFill/>
        </p:spPr>
        <p:txBody>
          <a:bodyPr wrap="square" rtlCol="0">
            <a:spAutoFit/>
          </a:bodyPr>
          <a:lstStyle/>
          <a:p>
            <a:pPr marL="285750" indent="-285750">
              <a:buFont typeface="Wingdings" panose="05000000000000000000" pitchFamily="2" charset="2"/>
              <a:buChar char="Ø"/>
            </a:pPr>
            <a:r>
              <a:rPr lang="pl-PL" dirty="0" smtClean="0"/>
              <a:t>Transformacje</a:t>
            </a:r>
            <a:endParaRPr lang="en-US" dirty="0"/>
          </a:p>
        </p:txBody>
      </p:sp>
      <p:sp>
        <p:nvSpPr>
          <p:cNvPr id="10" name="TextBox 9"/>
          <p:cNvSpPr txBox="1"/>
          <p:nvPr/>
        </p:nvSpPr>
        <p:spPr>
          <a:xfrm>
            <a:off x="5715000" y="988963"/>
            <a:ext cx="2117129" cy="369332"/>
          </a:xfrm>
          <a:prstGeom prst="rect">
            <a:avLst/>
          </a:prstGeom>
          <a:noFill/>
        </p:spPr>
        <p:txBody>
          <a:bodyPr wrap="square" rtlCol="0">
            <a:spAutoFit/>
          </a:bodyPr>
          <a:lstStyle/>
          <a:p>
            <a:pPr marL="285750" indent="-285750">
              <a:buFont typeface="Wingdings" panose="05000000000000000000" pitchFamily="2" charset="2"/>
              <a:buChar char="Ø"/>
            </a:pPr>
            <a:r>
              <a:rPr lang="pl-PL" dirty="0" smtClean="0"/>
              <a:t>Klasteryzacja</a:t>
            </a:r>
            <a:endParaRPr lang="pl-PL" dirty="0"/>
          </a:p>
        </p:txBody>
      </p:sp>
      <p:sp>
        <p:nvSpPr>
          <p:cNvPr id="11" name="TextBox 10"/>
          <p:cNvSpPr txBox="1"/>
          <p:nvPr/>
        </p:nvSpPr>
        <p:spPr>
          <a:xfrm>
            <a:off x="3232111" y="1504950"/>
            <a:ext cx="4114800" cy="369332"/>
          </a:xfrm>
          <a:prstGeom prst="rect">
            <a:avLst/>
          </a:prstGeom>
          <a:noFill/>
        </p:spPr>
        <p:txBody>
          <a:bodyPr wrap="square" rtlCol="0">
            <a:spAutoFit/>
          </a:bodyPr>
          <a:lstStyle/>
          <a:p>
            <a:pPr marL="285750" indent="-285750">
              <a:buFont typeface="Wingdings" panose="05000000000000000000" pitchFamily="2" charset="2"/>
              <a:buChar char="Ø"/>
            </a:pPr>
            <a:r>
              <a:rPr lang="pl-PL" dirty="0" smtClean="0"/>
              <a:t>Normalizacja / standardyzacja</a:t>
            </a:r>
          </a:p>
        </p:txBody>
      </p:sp>
      <p:sp>
        <p:nvSpPr>
          <p:cNvPr id="12" name="TextBox 11"/>
          <p:cNvSpPr txBox="1"/>
          <p:nvPr/>
        </p:nvSpPr>
        <p:spPr>
          <a:xfrm>
            <a:off x="5367865" y="4658751"/>
            <a:ext cx="2734349" cy="369332"/>
          </a:xfrm>
          <a:prstGeom prst="rect">
            <a:avLst/>
          </a:prstGeom>
          <a:noFill/>
        </p:spPr>
        <p:txBody>
          <a:bodyPr wrap="square" rtlCol="0">
            <a:spAutoFit/>
          </a:bodyPr>
          <a:lstStyle/>
          <a:p>
            <a:pPr marL="285750" indent="-285750">
              <a:buFont typeface="Wingdings" panose="05000000000000000000" pitchFamily="2" charset="2"/>
              <a:buChar char="Ø"/>
            </a:pPr>
            <a:r>
              <a:rPr lang="pl-PL" dirty="0" smtClean="0"/>
              <a:t>Selekcja wektorów</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3360" y="3383280"/>
            <a:ext cx="4115157" cy="1070703"/>
          </a:xfrm>
          <a:prstGeom prst="rect">
            <a:avLst/>
          </a:prstGeom>
        </p:spPr>
      </p:pic>
    </p:spTree>
    <p:extLst>
      <p:ext uri="{BB962C8B-B14F-4D97-AF65-F5344CB8AC3E}">
        <p14:creationId xmlns:p14="http://schemas.microsoft.com/office/powerpoint/2010/main" val="24439196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755727"/>
            <a:ext cx="2895600" cy="400110"/>
          </a:xfrm>
          <a:prstGeom prst="rect">
            <a:avLst/>
          </a:prstGeom>
        </p:spPr>
        <p:txBody>
          <a:bodyPr wrap="square">
            <a:spAutoFit/>
          </a:bodyPr>
          <a:lstStyle/>
          <a:p>
            <a:r>
              <a:rPr lang="pl-PL" sz="1000" b="1" dirty="0">
                <a:solidFill>
                  <a:schemeClr val="bg1"/>
                </a:solidFill>
              </a:rPr>
              <a:t>Inteligentne oprogramowanie </a:t>
            </a:r>
            <a:br>
              <a:rPr lang="pl-PL" sz="1000" b="1" dirty="0">
                <a:solidFill>
                  <a:schemeClr val="bg1"/>
                </a:solidFill>
              </a:rPr>
            </a:br>
            <a:r>
              <a:rPr lang="pl-PL" sz="1000" b="1" dirty="0">
                <a:solidFill>
                  <a:schemeClr val="bg1"/>
                </a:solidFill>
              </a:rPr>
              <a:t>z wykorzystaniem </a:t>
            </a:r>
            <a:r>
              <a:rPr lang="pl-PL" sz="1000" b="1" dirty="0" smtClean="0">
                <a:solidFill>
                  <a:schemeClr val="bg1"/>
                </a:solidFill>
              </a:rPr>
              <a:t>SQL </a:t>
            </a:r>
            <a:r>
              <a:rPr lang="pl-PL" sz="1000" b="1" dirty="0">
                <a:solidFill>
                  <a:schemeClr val="bg1"/>
                </a:solidFill>
              </a:rPr>
              <a:t>Server Data Mining</a:t>
            </a:r>
            <a:endParaRPr lang="en-US" sz="1000" dirty="0">
              <a:solidFill>
                <a:schemeClr val="bg1"/>
              </a:solidFill>
            </a:endParaRPr>
          </a:p>
        </p:txBody>
      </p:sp>
      <p:sp>
        <p:nvSpPr>
          <p:cNvPr id="9" name="Rectangle 8"/>
          <p:cNvSpPr/>
          <p:nvPr/>
        </p:nvSpPr>
        <p:spPr>
          <a:xfrm>
            <a:off x="17253" y="4520252"/>
            <a:ext cx="1143000" cy="323165"/>
          </a:xfrm>
          <a:prstGeom prst="rect">
            <a:avLst/>
          </a:prstGeom>
        </p:spPr>
        <p:txBody>
          <a:bodyPr wrap="square">
            <a:spAutoFit/>
          </a:bodyPr>
          <a:lstStyle/>
          <a:p>
            <a:r>
              <a:rPr lang="pl-PL" sz="700" b="1" dirty="0"/>
              <a:t>s</a:t>
            </a:r>
            <a:r>
              <a:rPr lang="pl-PL" sz="700" b="1" dirty="0" smtClean="0"/>
              <a:t>tyczeń 2015</a:t>
            </a:r>
          </a:p>
          <a:p>
            <a:r>
              <a:rPr lang="pl-PL" sz="800" b="1" dirty="0" smtClean="0"/>
              <a:t>Mirosław Kordos</a:t>
            </a:r>
            <a:endParaRPr lang="en-US" sz="8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91000" y="651417"/>
            <a:ext cx="4602480" cy="4304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2239439"/>
            <a:ext cx="5398517" cy="2739626"/>
          </a:xfrm>
          <a:prstGeom prst="rect">
            <a:avLst/>
          </a:prstGeom>
        </p:spPr>
      </p:pic>
      <p:sp>
        <p:nvSpPr>
          <p:cNvPr id="10" name="Title 2"/>
          <p:cNvSpPr txBox="1">
            <a:spLocks/>
          </p:cNvSpPr>
          <p:nvPr/>
        </p:nvSpPr>
        <p:spPr>
          <a:xfrm>
            <a:off x="17253" y="0"/>
            <a:ext cx="9119127" cy="857250"/>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pl-PL" sz="3200" dirty="0" smtClean="0">
                <a:solidFill>
                  <a:schemeClr val="bg2">
                    <a:lumMod val="50000"/>
                  </a:schemeClr>
                </a:solidFill>
              </a:rPr>
              <a:t>Co trzeba zainstalować</a:t>
            </a:r>
            <a:endParaRPr lang="en-US" sz="3200" dirty="0">
              <a:solidFill>
                <a:schemeClr val="bg2">
                  <a:lumMod val="50000"/>
                </a:schemeClr>
              </a:solidFill>
            </a:endParaRPr>
          </a:p>
        </p:txBody>
      </p:sp>
    </p:spTree>
    <p:extLst>
      <p:ext uri="{BB962C8B-B14F-4D97-AF65-F5344CB8AC3E}">
        <p14:creationId xmlns:p14="http://schemas.microsoft.com/office/powerpoint/2010/main" val="933171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500" fill="hold"/>
                                        <p:tgtEl>
                                          <p:spTgt spid="4099"/>
                                        </p:tgtEl>
                                        <p:attrNameLst>
                                          <p:attrName>ppt_w</p:attrName>
                                        </p:attrNameLst>
                                      </p:cBhvr>
                                      <p:tavLst>
                                        <p:tav tm="0">
                                          <p:val>
                                            <p:fltVal val="0"/>
                                          </p:val>
                                        </p:tav>
                                        <p:tav tm="100000">
                                          <p:val>
                                            <p:strVal val="#ppt_w"/>
                                          </p:val>
                                        </p:tav>
                                      </p:tavLst>
                                    </p:anim>
                                    <p:anim calcmode="lin" valueType="num">
                                      <p:cBhvr>
                                        <p:cTn id="8" dur="500" fill="hold"/>
                                        <p:tgtEl>
                                          <p:spTgt spid="4099"/>
                                        </p:tgtEl>
                                        <p:attrNameLst>
                                          <p:attrName>ppt_h</p:attrName>
                                        </p:attrNameLst>
                                      </p:cBhvr>
                                      <p:tavLst>
                                        <p:tav tm="0">
                                          <p:val>
                                            <p:fltVal val="0"/>
                                          </p:val>
                                        </p:tav>
                                        <p:tav tm="100000">
                                          <p:val>
                                            <p:strVal val="#ppt_h"/>
                                          </p:val>
                                        </p:tav>
                                      </p:tavLst>
                                    </p:anim>
                                    <p:animEffect transition="in" filter="fade">
                                      <p:cBhvr>
                                        <p:cTn id="9" dur="500"/>
                                        <p:tgtEl>
                                          <p:spTgt spid="409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047750"/>
            <a:ext cx="228391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3287445" y="2114549"/>
            <a:ext cx="683710" cy="742949"/>
          </a:xfrm>
          <a:prstGeom prst="ellipse">
            <a:avLst/>
          </a:prstGeom>
          <a:solidFill>
            <a:schemeClr val="bg1">
              <a:lumMod val="65000"/>
              <a:alpha val="48000"/>
            </a:schemeClr>
          </a:solidFill>
          <a:ln w="254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02466" y="1107557"/>
            <a:ext cx="2438401" cy="195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54071" y="3333750"/>
            <a:ext cx="5496791" cy="461665"/>
          </a:xfrm>
          <a:prstGeom prst="rect">
            <a:avLst/>
          </a:prstGeom>
          <a:noFill/>
        </p:spPr>
        <p:txBody>
          <a:bodyPr wrap="square" rtlCol="0">
            <a:spAutoFit/>
          </a:bodyPr>
          <a:lstStyle/>
          <a:p>
            <a:r>
              <a:rPr lang="pl-PL" sz="1200" dirty="0" smtClean="0"/>
              <a:t>Podobnie jak k-NN, selekcja wektorów nie ma charakteru typowego algorytmu SQL Server Data Mining. </a:t>
            </a:r>
            <a:endParaRPr lang="en-US" sz="1200" dirty="0">
              <a:solidFill>
                <a:srgbClr val="FF0000"/>
              </a:solidFill>
            </a:endParaRPr>
          </a:p>
        </p:txBody>
      </p:sp>
      <p:sp>
        <p:nvSpPr>
          <p:cNvPr id="3" name="TextBox 2"/>
          <p:cNvSpPr txBox="1"/>
          <p:nvPr/>
        </p:nvSpPr>
        <p:spPr>
          <a:xfrm>
            <a:off x="1828800" y="4095750"/>
            <a:ext cx="7086600" cy="338554"/>
          </a:xfrm>
          <a:prstGeom prst="rect">
            <a:avLst/>
          </a:prstGeom>
          <a:noFill/>
        </p:spPr>
        <p:txBody>
          <a:bodyPr wrap="square" rtlCol="0">
            <a:spAutoFit/>
          </a:bodyPr>
          <a:lstStyle/>
          <a:p>
            <a:pPr algn="r"/>
            <a:r>
              <a:rPr lang="en-US" sz="1600" b="1" dirty="0">
                <a:hlinkClick r:id="rId5"/>
              </a:rPr>
              <a:t>Instance Selection in Logical Rule Extraction for Regression Problems</a:t>
            </a:r>
            <a:endParaRPr lang="en-US" sz="1600" b="1" dirty="0"/>
          </a:p>
        </p:txBody>
      </p:sp>
      <p:sp>
        <p:nvSpPr>
          <p:cNvPr id="5" name="Oval 4"/>
          <p:cNvSpPr/>
          <p:nvPr/>
        </p:nvSpPr>
        <p:spPr>
          <a:xfrm>
            <a:off x="4648200" y="1162551"/>
            <a:ext cx="683710" cy="742949"/>
          </a:xfrm>
          <a:prstGeom prst="ellipse">
            <a:avLst/>
          </a:prstGeom>
          <a:solidFill>
            <a:schemeClr val="bg1">
              <a:lumMod val="65000"/>
              <a:alpha val="48000"/>
            </a:schemeClr>
          </a:solidFill>
          <a:ln w="254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p:cNvSpPr>
            <a:spLocks noGrp="1"/>
          </p:cNvSpPr>
          <p:nvPr>
            <p:ph type="title"/>
          </p:nvPr>
        </p:nvSpPr>
        <p:spPr>
          <a:xfrm>
            <a:off x="17253" y="0"/>
            <a:ext cx="9126747" cy="742950"/>
          </a:xfrm>
        </p:spPr>
        <p:txBody>
          <a:bodyPr>
            <a:noAutofit/>
          </a:bodyPr>
          <a:lstStyle/>
          <a:p>
            <a:pPr algn="ctr"/>
            <a:r>
              <a:rPr lang="pl-PL" sz="3200" dirty="0" smtClean="0">
                <a:solidFill>
                  <a:schemeClr val="bg2">
                    <a:lumMod val="50000"/>
                  </a:schemeClr>
                </a:solidFill>
              </a:rPr>
              <a:t>Selekcja wektorów</a:t>
            </a:r>
            <a:endParaRPr lang="en-US" sz="3200" dirty="0">
              <a:solidFill>
                <a:schemeClr val="bg2">
                  <a:lumMod val="50000"/>
                </a:schemeClr>
              </a:solidFill>
            </a:endParaRPr>
          </a:p>
        </p:txBody>
      </p:sp>
      <p:cxnSp>
        <p:nvCxnSpPr>
          <p:cNvPr id="6" name="Straight Connector 5"/>
          <p:cNvCxnSpPr/>
          <p:nvPr/>
        </p:nvCxnSpPr>
        <p:spPr>
          <a:xfrm>
            <a:off x="3629300" y="1097919"/>
            <a:ext cx="1360755" cy="14738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133600" y="4444775"/>
            <a:ext cx="6781800" cy="338554"/>
          </a:xfrm>
          <a:prstGeom prst="rect">
            <a:avLst/>
          </a:prstGeom>
          <a:noFill/>
        </p:spPr>
        <p:txBody>
          <a:bodyPr wrap="square" rtlCol="0">
            <a:spAutoFit/>
          </a:bodyPr>
          <a:lstStyle/>
          <a:p>
            <a:pPr algn="r"/>
            <a:r>
              <a:rPr lang="pl-PL" sz="1600" b="1" dirty="0" smtClean="0">
                <a:hlinkClick r:id="rId5"/>
              </a:rPr>
              <a:t>Ensembles of </a:t>
            </a:r>
            <a:r>
              <a:rPr lang="en-US" sz="1600" b="1" dirty="0" smtClean="0">
                <a:hlinkClick r:id="rId5"/>
              </a:rPr>
              <a:t>Instance </a:t>
            </a:r>
            <a:r>
              <a:rPr lang="en-US" sz="1600" b="1" dirty="0">
                <a:hlinkClick r:id="rId5"/>
              </a:rPr>
              <a:t>Selection </a:t>
            </a:r>
            <a:r>
              <a:rPr lang="pl-PL" sz="1600" b="1" dirty="0" smtClean="0">
                <a:hlinkClick r:id="rId5"/>
              </a:rPr>
              <a:t>Methods </a:t>
            </a:r>
            <a:r>
              <a:rPr lang="en-US" sz="1600" b="1" dirty="0" smtClean="0">
                <a:hlinkClick r:id="rId5"/>
              </a:rPr>
              <a:t>in Regression </a:t>
            </a:r>
            <a:r>
              <a:rPr lang="en-US" sz="1600" b="1" dirty="0">
                <a:hlinkClick r:id="rId5"/>
              </a:rPr>
              <a:t>Problems</a:t>
            </a:r>
            <a:endParaRPr lang="en-US" sz="1600" b="1" dirty="0"/>
          </a:p>
        </p:txBody>
      </p:sp>
      <p:sp>
        <p:nvSpPr>
          <p:cNvPr id="14" name="Oval 13"/>
          <p:cNvSpPr/>
          <p:nvPr/>
        </p:nvSpPr>
        <p:spPr>
          <a:xfrm>
            <a:off x="3629300" y="2244296"/>
            <a:ext cx="152400" cy="192302"/>
          </a:xfrm>
          <a:prstGeom prst="ellipse">
            <a:avLst/>
          </a:prstGeom>
          <a:noFill/>
          <a:ln w="254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837655" y="1437874"/>
            <a:ext cx="152400" cy="192302"/>
          </a:xfrm>
          <a:prstGeom prst="ellipse">
            <a:avLst/>
          </a:prstGeom>
          <a:noFill/>
          <a:ln w="254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629400" y="2148144"/>
            <a:ext cx="228600" cy="423605"/>
          </a:xfrm>
          <a:prstGeom prst="ellipse">
            <a:avLst/>
          </a:prstGeom>
          <a:noFill/>
          <a:ln w="254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900416" y="1097919"/>
            <a:ext cx="228600" cy="635631"/>
          </a:xfrm>
          <a:prstGeom prst="ellipse">
            <a:avLst/>
          </a:prstGeom>
          <a:noFill/>
          <a:ln w="254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80771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500"/>
                                        <p:tgtEl>
                                          <p:spTgt spid="1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heel(1)">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childTnLst>
                          </p:cTn>
                        </p:par>
                        <p:par>
                          <p:cTn id="19" fill="hold">
                            <p:stCondLst>
                              <p:cond delay="500"/>
                            </p:stCondLst>
                            <p:childTnLst>
                              <p:par>
                                <p:cTn id="20" presetID="21" presetClass="entr" presetSubtype="1"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heel(1)">
                                      <p:cBhvr>
                                        <p:cTn id="22" dur="500"/>
                                        <p:tgtEl>
                                          <p:spTgt spid="17"/>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heel(1)">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7"/>
                                        </p:tgtEl>
                                      </p:cBhvr>
                                    </p:animEffect>
                                    <p:set>
                                      <p:cBhvr>
                                        <p:cTn id="30" dur="1" fill="hold">
                                          <p:stCondLst>
                                            <p:cond delay="499"/>
                                          </p:stCondLst>
                                        </p:cTn>
                                        <p:tgtEl>
                                          <p:spTgt spid="17"/>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down)">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p:cTn id="53" dur="500" fill="hold"/>
                                        <p:tgtEl>
                                          <p:spTgt spid="2"/>
                                        </p:tgtEl>
                                        <p:attrNameLst>
                                          <p:attrName>ppt_w</p:attrName>
                                        </p:attrNameLst>
                                      </p:cBhvr>
                                      <p:tavLst>
                                        <p:tav tm="0">
                                          <p:val>
                                            <p:fltVal val="0"/>
                                          </p:val>
                                        </p:tav>
                                        <p:tav tm="100000">
                                          <p:val>
                                            <p:strVal val="#ppt_w"/>
                                          </p:val>
                                        </p:tav>
                                      </p:tavLst>
                                    </p:anim>
                                    <p:anim calcmode="lin" valueType="num">
                                      <p:cBhvr>
                                        <p:cTn id="54" dur="500" fill="hold"/>
                                        <p:tgtEl>
                                          <p:spTgt spid="2"/>
                                        </p:tgtEl>
                                        <p:attrNameLst>
                                          <p:attrName>ppt_h</p:attrName>
                                        </p:attrNameLst>
                                      </p:cBhvr>
                                      <p:tavLst>
                                        <p:tav tm="0">
                                          <p:val>
                                            <p:fltVal val="0"/>
                                          </p:val>
                                        </p:tav>
                                        <p:tav tm="100000">
                                          <p:val>
                                            <p:strVal val="#ppt_h"/>
                                          </p:val>
                                        </p:tav>
                                      </p:tavLst>
                                    </p:anim>
                                    <p:animEffect transition="in" filter="fade">
                                      <p:cBhvr>
                                        <p:cTn id="55" dur="500"/>
                                        <p:tgtEl>
                                          <p:spTgt spid="2"/>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mph" presetSubtype="0" fill="hold" grpId="0" nodeType="clickEffect">
                                  <p:stCondLst>
                                    <p:cond delay="0"/>
                                  </p:stCondLst>
                                  <p:childTnLst>
                                    <p:animEffect transition="out" filter="fade">
                                      <p:cBhvr>
                                        <p:cTn id="59" dur="500" tmFilter="0, 0; .2, .5; .8, .5; 1, 0"/>
                                        <p:tgtEl>
                                          <p:spTgt spid="3"/>
                                        </p:tgtEl>
                                      </p:cBhvr>
                                    </p:animEffect>
                                    <p:animScale>
                                      <p:cBhvr>
                                        <p:cTn id="60" dur="250" autoRev="1" fill="hold"/>
                                        <p:tgtEl>
                                          <p:spTgt spid="3"/>
                                        </p:tgtEl>
                                      </p:cBhvr>
                                      <p:by x="105000" y="105000"/>
                                    </p:animScale>
                                  </p:childTnLst>
                                </p:cTn>
                              </p:par>
                            </p:childTnLst>
                          </p:cTn>
                        </p:par>
                      </p:childTnLst>
                    </p:cTn>
                  </p:par>
                  <p:par>
                    <p:cTn id="61" fill="hold">
                      <p:stCondLst>
                        <p:cond delay="indefinite"/>
                      </p:stCondLst>
                      <p:childTnLst>
                        <p:par>
                          <p:cTn id="62" fill="hold">
                            <p:stCondLst>
                              <p:cond delay="0"/>
                            </p:stCondLst>
                            <p:childTnLst>
                              <p:par>
                                <p:cTn id="63" presetID="26" presetClass="emph" presetSubtype="0" fill="hold" grpId="0" nodeType="clickEffect">
                                  <p:stCondLst>
                                    <p:cond delay="0"/>
                                  </p:stCondLst>
                                  <p:childTnLst>
                                    <p:animEffect transition="out" filter="fade">
                                      <p:cBhvr>
                                        <p:cTn id="64" dur="500" tmFilter="0, 0; .2, .5; .8, .5; 1, 0"/>
                                        <p:tgtEl>
                                          <p:spTgt spid="13"/>
                                        </p:tgtEl>
                                      </p:cBhvr>
                                    </p:animEffect>
                                    <p:animScale>
                                      <p:cBhvr>
                                        <p:cTn id="65"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3" grpId="0"/>
      <p:bldP spid="5" grpId="0" animBg="1"/>
      <p:bldP spid="13" grpId="0"/>
      <p:bldP spid="14" grpId="0" animBg="1"/>
      <p:bldP spid="14" grpId="1" animBg="1"/>
      <p:bldP spid="15" grpId="0" animBg="1"/>
      <p:bldP spid="15" grpId="1" animBg="1"/>
      <p:bldP spid="17" grpId="0" animBg="1"/>
      <p:bldP spid="17" grpId="1" animBg="1"/>
      <p:bldP spid="18" grpId="0" animBg="1"/>
      <p:bldP spid="18"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253" y="0"/>
            <a:ext cx="9126747" cy="742950"/>
          </a:xfrm>
        </p:spPr>
        <p:txBody>
          <a:bodyPr>
            <a:noAutofit/>
          </a:bodyPr>
          <a:lstStyle/>
          <a:p>
            <a:pPr algn="ctr"/>
            <a:r>
              <a:rPr lang="pl-PL" sz="3200" dirty="0" smtClean="0">
                <a:solidFill>
                  <a:schemeClr val="bg2">
                    <a:lumMod val="50000"/>
                  </a:schemeClr>
                </a:solidFill>
              </a:rPr>
              <a:t>Przykładowy System Inteligentny</a:t>
            </a:r>
            <a:endParaRPr lang="en-US" sz="3200" dirty="0">
              <a:solidFill>
                <a:schemeClr val="bg2">
                  <a:lumMod val="50000"/>
                </a:schemeClr>
              </a:solidFill>
            </a:endParaRPr>
          </a:p>
        </p:txBody>
      </p:sp>
      <p:sp>
        <p:nvSpPr>
          <p:cNvPr id="6" name="Rectangle 5"/>
          <p:cNvSpPr/>
          <p:nvPr/>
        </p:nvSpPr>
        <p:spPr>
          <a:xfrm>
            <a:off x="0" y="4755727"/>
            <a:ext cx="2895600" cy="400110"/>
          </a:xfrm>
          <a:prstGeom prst="rect">
            <a:avLst/>
          </a:prstGeom>
        </p:spPr>
        <p:txBody>
          <a:bodyPr wrap="square">
            <a:spAutoFit/>
          </a:bodyPr>
          <a:lstStyle/>
          <a:p>
            <a:r>
              <a:rPr lang="pl-PL" sz="1000" b="1" dirty="0">
                <a:solidFill>
                  <a:schemeClr val="bg1"/>
                </a:solidFill>
              </a:rPr>
              <a:t>Inteligentne oprogramowanie </a:t>
            </a:r>
            <a:br>
              <a:rPr lang="pl-PL" sz="1000" b="1" dirty="0">
                <a:solidFill>
                  <a:schemeClr val="bg1"/>
                </a:solidFill>
              </a:rPr>
            </a:br>
            <a:r>
              <a:rPr lang="pl-PL" sz="1000" b="1" dirty="0">
                <a:solidFill>
                  <a:schemeClr val="bg1"/>
                </a:solidFill>
              </a:rPr>
              <a:t>z wykorzystaniem </a:t>
            </a:r>
            <a:r>
              <a:rPr lang="pl-PL" sz="1000" b="1" dirty="0" smtClean="0">
                <a:solidFill>
                  <a:schemeClr val="bg1"/>
                </a:solidFill>
              </a:rPr>
              <a:t>SQL </a:t>
            </a:r>
            <a:r>
              <a:rPr lang="pl-PL" sz="1000" b="1" dirty="0">
                <a:solidFill>
                  <a:schemeClr val="bg1"/>
                </a:solidFill>
              </a:rPr>
              <a:t>Server Data Mining</a:t>
            </a:r>
            <a:endParaRPr lang="en-US" sz="1000" dirty="0">
              <a:solidFill>
                <a:schemeClr val="bg1"/>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428750"/>
            <a:ext cx="576227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7253" y="4520252"/>
            <a:ext cx="1143000" cy="323165"/>
          </a:xfrm>
          <a:prstGeom prst="rect">
            <a:avLst/>
          </a:prstGeom>
        </p:spPr>
        <p:txBody>
          <a:bodyPr wrap="square">
            <a:spAutoFit/>
          </a:bodyPr>
          <a:lstStyle/>
          <a:p>
            <a:r>
              <a:rPr lang="pl-PL" sz="700" b="1" dirty="0"/>
              <a:t>s</a:t>
            </a:r>
            <a:r>
              <a:rPr lang="pl-PL" sz="700" b="1" dirty="0" smtClean="0"/>
              <a:t>tyczeń 2015</a:t>
            </a:r>
          </a:p>
          <a:p>
            <a:r>
              <a:rPr lang="pl-PL" sz="800" b="1" dirty="0" smtClean="0"/>
              <a:t>Mirosław Kordos</a:t>
            </a:r>
            <a:endParaRPr lang="en-US" sz="800" dirty="0"/>
          </a:p>
        </p:txBody>
      </p:sp>
      <p:sp>
        <p:nvSpPr>
          <p:cNvPr id="2" name="Rounded Rectangle 1"/>
          <p:cNvSpPr/>
          <p:nvPr/>
        </p:nvSpPr>
        <p:spPr>
          <a:xfrm>
            <a:off x="3276600" y="1809750"/>
            <a:ext cx="914400" cy="609600"/>
          </a:xfrm>
          <a:prstGeom prst="roundRect">
            <a:avLst/>
          </a:prstGeom>
          <a:noFill/>
          <a:ln w="254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343400" y="1663700"/>
            <a:ext cx="1447800" cy="984250"/>
          </a:xfrm>
          <a:prstGeom prst="roundRect">
            <a:avLst/>
          </a:prstGeom>
          <a:noFill/>
          <a:ln w="254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926666" y="1504950"/>
            <a:ext cx="2074333" cy="1219200"/>
          </a:xfrm>
          <a:prstGeom prst="roundRect">
            <a:avLst/>
          </a:prstGeom>
          <a:noFill/>
          <a:ln w="254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810000" y="2838450"/>
            <a:ext cx="918634" cy="1257300"/>
          </a:xfrm>
          <a:prstGeom prst="roundRect">
            <a:avLst/>
          </a:prstGeom>
          <a:noFill/>
          <a:ln w="254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5562601" y="2789767"/>
            <a:ext cx="914399" cy="762000"/>
          </a:xfrm>
          <a:prstGeom prst="roundRect">
            <a:avLst/>
          </a:prstGeom>
          <a:noFill/>
          <a:ln w="254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357284" y="3562350"/>
            <a:ext cx="1447800" cy="685800"/>
          </a:xfrm>
          <a:prstGeom prst="roundRect">
            <a:avLst/>
          </a:prstGeom>
          <a:noFill/>
          <a:ln w="254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28178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21"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par>
                                <p:cTn id="21" presetID="21" presetClass="entr" presetSubtype="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par>
                                <p:cTn id="29" presetID="21" presetClass="entr" presetSubtype="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heel(1)">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par>
                                <p:cTn id="37" presetID="21" presetClass="entr" presetSubtype="1"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heel(1)">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par>
                                <p:cTn id="45" presetID="21" presetClass="entr" presetSubtype="1"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heel(1)">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40789" y="256243"/>
            <a:ext cx="6921014" cy="2476500"/>
          </a:xfrm>
        </p:spPr>
        <p:txBody>
          <a:bodyPr>
            <a:normAutofit fontScale="90000"/>
          </a:bodyPr>
          <a:lstStyle/>
          <a:p>
            <a:r>
              <a:rPr lang="pl-PL" sz="3800" b="1" dirty="0"/>
              <a:t>Inteligentne oprogramowanie </a:t>
            </a:r>
            <a:br>
              <a:rPr lang="pl-PL" sz="3800" b="1" dirty="0"/>
            </a:br>
            <a:r>
              <a:rPr lang="pl-PL" sz="3800" b="1" dirty="0"/>
              <a:t>z wykorzystaniem </a:t>
            </a:r>
            <a:r>
              <a:rPr lang="pl-PL" sz="3800" b="1" dirty="0" smtClean="0"/>
              <a:t/>
            </a:r>
            <a:br>
              <a:rPr lang="pl-PL" sz="3800" b="1" dirty="0" smtClean="0"/>
            </a:br>
            <a:r>
              <a:rPr lang="pl-PL" sz="3800" b="1" dirty="0" smtClean="0"/>
              <a:t>SQL </a:t>
            </a:r>
            <a:r>
              <a:rPr lang="pl-PL" sz="3800" b="1" dirty="0"/>
              <a:t>Server Data Mining</a:t>
            </a:r>
            <a:r>
              <a:rPr lang="en-US" dirty="0"/>
              <a:t/>
            </a:r>
            <a:br>
              <a:rPr lang="en-US" dirty="0"/>
            </a:br>
            <a:endParaRPr lang="en-US" dirty="0"/>
          </a:p>
        </p:txBody>
      </p:sp>
      <p:sp>
        <p:nvSpPr>
          <p:cNvPr id="5" name="Subtitle 2"/>
          <p:cNvSpPr txBox="1">
            <a:spLocks/>
          </p:cNvSpPr>
          <p:nvPr/>
        </p:nvSpPr>
        <p:spPr>
          <a:xfrm>
            <a:off x="6477000" y="4409176"/>
            <a:ext cx="2286000" cy="734324"/>
          </a:xfrm>
          <a:prstGeom prst="rect">
            <a:avLst/>
          </a:prstGeom>
        </p:spPr>
        <p:txBody>
          <a:bodyPr vert="horz" lIns="45720" rIns="45720">
            <a:norm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r>
              <a:rPr lang="pl-PL" sz="1800" dirty="0" smtClean="0">
                <a:solidFill>
                  <a:schemeClr val="bg1"/>
                </a:solidFill>
              </a:rPr>
              <a:t>Mirosław  Kordos</a:t>
            </a:r>
          </a:p>
          <a:p>
            <a:r>
              <a:rPr lang="pl-PL" sz="1400" dirty="0" smtClean="0">
                <a:solidFill>
                  <a:schemeClr val="bg1"/>
                </a:solidFill>
              </a:rPr>
              <a:t>styczeń 2015</a:t>
            </a:r>
            <a:endParaRPr lang="en-US" sz="1400" dirty="0">
              <a:solidFill>
                <a:schemeClr val="bg1"/>
              </a:solidFill>
            </a:endParaRPr>
          </a:p>
        </p:txBody>
      </p:sp>
      <p:sp>
        <p:nvSpPr>
          <p:cNvPr id="7" name="TextBox 6"/>
          <p:cNvSpPr txBox="1"/>
          <p:nvPr/>
        </p:nvSpPr>
        <p:spPr>
          <a:xfrm>
            <a:off x="2438400" y="2724150"/>
            <a:ext cx="6400800" cy="1015663"/>
          </a:xfrm>
          <a:prstGeom prst="rect">
            <a:avLst/>
          </a:prstGeom>
          <a:noFill/>
        </p:spPr>
        <p:txBody>
          <a:bodyPr wrap="square" rtlCol="0">
            <a:spAutoFit/>
          </a:bodyPr>
          <a:lstStyle/>
          <a:p>
            <a:pPr algn="r"/>
            <a:r>
              <a:rPr lang="pl-PL" sz="2000" smtClean="0">
                <a:solidFill>
                  <a:schemeClr val="bg2">
                    <a:lumMod val="50000"/>
                  </a:schemeClr>
                </a:solidFill>
              </a:rPr>
              <a:t>bazy </a:t>
            </a:r>
            <a:r>
              <a:rPr lang="pl-PL" sz="2000" dirty="0" smtClean="0">
                <a:solidFill>
                  <a:schemeClr val="bg2">
                    <a:lumMod val="50000"/>
                  </a:schemeClr>
                </a:solidFill>
              </a:rPr>
              <a:t>danych, literatura </a:t>
            </a:r>
            <a:br>
              <a:rPr lang="pl-PL" sz="2000" dirty="0" smtClean="0">
                <a:solidFill>
                  <a:schemeClr val="bg2">
                    <a:lumMod val="50000"/>
                  </a:schemeClr>
                </a:solidFill>
              </a:rPr>
            </a:br>
            <a:r>
              <a:rPr lang="pl-PL" sz="2000" dirty="0" smtClean="0">
                <a:solidFill>
                  <a:schemeClr val="bg2">
                    <a:lumMod val="50000"/>
                  </a:schemeClr>
                </a:solidFill>
              </a:rPr>
              <a:t>i inne materiały wykorzystane w prezentacji:</a:t>
            </a:r>
            <a:br>
              <a:rPr lang="pl-PL" sz="2000" dirty="0" smtClean="0">
                <a:solidFill>
                  <a:schemeClr val="bg2">
                    <a:lumMod val="50000"/>
                  </a:schemeClr>
                </a:solidFill>
              </a:rPr>
            </a:br>
            <a:r>
              <a:rPr lang="pl-PL" sz="2000" dirty="0" smtClean="0">
                <a:solidFill>
                  <a:schemeClr val="bg2">
                    <a:lumMod val="50000"/>
                  </a:schemeClr>
                </a:solidFill>
              </a:rPr>
              <a:t> </a:t>
            </a:r>
            <a:r>
              <a:rPr lang="pl-PL" sz="2000" b="1" dirty="0" smtClean="0">
                <a:solidFill>
                  <a:schemeClr val="bg2">
                    <a:lumMod val="50000"/>
                  </a:schemeClr>
                </a:solidFill>
                <a:hlinkClick r:id="rId2"/>
              </a:rPr>
              <a:t>www.kordos.com/pw</a:t>
            </a:r>
            <a:endParaRPr lang="en-US" sz="2000" b="1" dirty="0">
              <a:solidFill>
                <a:schemeClr val="bg2">
                  <a:lumMod val="50000"/>
                </a:schemeClr>
              </a:solidFill>
            </a:endParaRPr>
          </a:p>
        </p:txBody>
      </p:sp>
      <p:sp>
        <p:nvSpPr>
          <p:cNvPr id="3" name="TextBox 2"/>
          <p:cNvSpPr txBox="1"/>
          <p:nvPr/>
        </p:nvSpPr>
        <p:spPr>
          <a:xfrm>
            <a:off x="228600" y="4324350"/>
            <a:ext cx="5689600" cy="646331"/>
          </a:xfrm>
          <a:prstGeom prst="rect">
            <a:avLst/>
          </a:prstGeom>
          <a:noFill/>
        </p:spPr>
        <p:txBody>
          <a:bodyPr wrap="square" rtlCol="0">
            <a:spAutoFit/>
          </a:bodyPr>
          <a:lstStyle/>
          <a:p>
            <a:r>
              <a:rPr lang="en-US" sz="900" smtClean="0"/>
              <a:t>O</a:t>
            </a:r>
            <a:r>
              <a:rPr lang="pl-PL" sz="900" smtClean="0"/>
              <a:t>programowanie </a:t>
            </a:r>
            <a:r>
              <a:rPr lang="pl-PL" sz="900" dirty="0" smtClean="0"/>
              <a:t>użyte w prezentacji: </a:t>
            </a:r>
          </a:p>
          <a:p>
            <a:r>
              <a:rPr lang="pl-PL" sz="900" smtClean="0"/>
              <a:t>SQL </a:t>
            </a:r>
            <a:r>
              <a:rPr lang="pl-PL" sz="900" dirty="0" smtClean="0"/>
              <a:t>Server 2014 Developer Edition, Visual Studio 2013 Professional Upddate 3</a:t>
            </a:r>
            <a:r>
              <a:rPr lang="pl-PL" sz="900" smtClean="0"/>
              <a:t>, </a:t>
            </a:r>
            <a:r>
              <a:rPr lang="en-US" sz="900" smtClean="0"/>
              <a:t/>
            </a:r>
            <a:br>
              <a:rPr lang="en-US" sz="900" smtClean="0"/>
            </a:br>
            <a:r>
              <a:rPr lang="en-US" sz="900" smtClean="0"/>
              <a:t>SQL </a:t>
            </a:r>
            <a:r>
              <a:rPr lang="en-US" sz="900" dirty="0"/>
              <a:t>Server Data Tools </a:t>
            </a:r>
            <a:r>
              <a:rPr lang="en-US" sz="900" dirty="0" smtClean="0"/>
              <a:t>Business Intelligence</a:t>
            </a:r>
            <a:r>
              <a:rPr lang="pl-PL" sz="900" dirty="0" smtClean="0"/>
              <a:t> for VS 2013, Excel 2010</a:t>
            </a:r>
            <a:r>
              <a:rPr lang="pl-PL" sz="900" smtClean="0"/>
              <a:t>, </a:t>
            </a:r>
            <a:r>
              <a:rPr lang="en-US" sz="900" smtClean="0"/>
              <a:t/>
            </a:r>
            <a:br>
              <a:rPr lang="en-US" sz="900" smtClean="0"/>
            </a:br>
            <a:r>
              <a:rPr lang="pl-PL" sz="900" smtClean="0"/>
              <a:t>Data </a:t>
            </a:r>
            <a:r>
              <a:rPr lang="pl-PL" sz="900" dirty="0" smtClean="0"/>
              <a:t>Mining Add-ins for Excel, Power Pivot Add-ins </a:t>
            </a:r>
            <a:r>
              <a:rPr lang="pl-PL" sz="900" smtClean="0"/>
              <a:t>for </a:t>
            </a:r>
            <a:r>
              <a:rPr lang="pl-PL" sz="900" smtClean="0"/>
              <a:t>Excel</a:t>
            </a:r>
            <a:endParaRPr lang="pl-PL" sz="900" dirty="0" smtClean="0"/>
          </a:p>
        </p:txBody>
      </p:sp>
    </p:spTree>
    <p:extLst>
      <p:ext uri="{BB962C8B-B14F-4D97-AF65-F5344CB8AC3E}">
        <p14:creationId xmlns:p14="http://schemas.microsoft.com/office/powerpoint/2010/main" val="2623228340"/>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p:cNvSpPr>
          <p:nvPr>
            <p:ph type="title"/>
          </p:nvPr>
        </p:nvSpPr>
        <p:spPr>
          <a:xfrm>
            <a:off x="373380" y="0"/>
            <a:ext cx="8763000" cy="857250"/>
          </a:xfrm>
        </p:spPr>
        <p:txBody>
          <a:bodyPr>
            <a:noAutofit/>
          </a:bodyPr>
          <a:lstStyle/>
          <a:p>
            <a:r>
              <a:rPr lang="pl-PL" sz="3200" dirty="0" smtClean="0">
                <a:solidFill>
                  <a:schemeClr val="bg2">
                    <a:lumMod val="50000"/>
                  </a:schemeClr>
                </a:solidFill>
              </a:rPr>
              <a:t>Proces Predykcji w SQL Server Data Mining</a:t>
            </a:r>
            <a:endParaRPr lang="en-US" sz="3200" dirty="0">
              <a:solidFill>
                <a:schemeClr val="bg2">
                  <a:lumMod val="50000"/>
                </a:schemeClr>
              </a:solidFill>
            </a:endParaRPr>
          </a:p>
        </p:txBody>
      </p:sp>
      <p:sp>
        <p:nvSpPr>
          <p:cNvPr id="2" name="Right Arrow 1"/>
          <p:cNvSpPr/>
          <p:nvPr/>
        </p:nvSpPr>
        <p:spPr>
          <a:xfrm rot="16200000">
            <a:off x="1135371" y="2606025"/>
            <a:ext cx="746203" cy="136403"/>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20819372">
            <a:off x="3853417" y="1413866"/>
            <a:ext cx="1176146" cy="130889"/>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9969262">
            <a:off x="3935677" y="1723451"/>
            <a:ext cx="1171969" cy="12351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2596997">
            <a:off x="3773529" y="2643167"/>
            <a:ext cx="1716113" cy="13754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3408697">
            <a:off x="2564310" y="3137506"/>
            <a:ext cx="2080746" cy="15148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5419" y="4171950"/>
            <a:ext cx="2427181" cy="61727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2930222"/>
            <a:ext cx="2149027" cy="880187"/>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0" y="3150760"/>
            <a:ext cx="2133785" cy="1249789"/>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38685" y="962178"/>
            <a:ext cx="3596952" cy="1646063"/>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1479310"/>
            <a:ext cx="3330328" cy="663796"/>
          </a:xfrm>
          <a:prstGeom prst="rect">
            <a:avLst/>
          </a:prstGeom>
        </p:spPr>
      </p:pic>
      <p:sp>
        <p:nvSpPr>
          <p:cNvPr id="16" name="Rounded Rectangle 15"/>
          <p:cNvSpPr/>
          <p:nvPr/>
        </p:nvSpPr>
        <p:spPr>
          <a:xfrm>
            <a:off x="304800" y="3150760"/>
            <a:ext cx="2362200" cy="1329827"/>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27372" y="1428750"/>
            <a:ext cx="3482627" cy="783681"/>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5181600" y="882604"/>
            <a:ext cx="3733800" cy="1791622"/>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5530850" y="2876550"/>
            <a:ext cx="2241550" cy="990601"/>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3110018" y="4125376"/>
            <a:ext cx="2604981" cy="711487"/>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9848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par>
                          <p:cTn id="17" fill="hold">
                            <p:stCondLst>
                              <p:cond delay="1000"/>
                            </p:stCondLst>
                            <p:childTnLst>
                              <p:par>
                                <p:cTn id="18" presetID="21" presetClass="entr" presetSubtype="1"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heel(1)">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1000"/>
                            </p:stCondLst>
                            <p:childTnLst>
                              <p:par>
                                <p:cTn id="31" presetID="21"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heel(1)">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20"/>
                                        </p:tgtEl>
                                      </p:cBhvr>
                                    </p:animEffect>
                                    <p:set>
                                      <p:cBhvr>
                                        <p:cTn id="38" dur="1" fill="hold">
                                          <p:stCondLst>
                                            <p:cond delay="499"/>
                                          </p:stCondLst>
                                        </p:cTn>
                                        <p:tgtEl>
                                          <p:spTgt spid="20"/>
                                        </p:tgtEl>
                                        <p:attrNameLst>
                                          <p:attrName>style.visibility</p:attrName>
                                        </p:attrNameLst>
                                      </p:cBhvr>
                                      <p:to>
                                        <p:strVal val="hidden"/>
                                      </p:to>
                                    </p:set>
                                  </p:childTnLst>
                                </p:cTn>
                              </p:par>
                            </p:childTnLst>
                          </p:cTn>
                        </p:par>
                        <p:par>
                          <p:cTn id="39" fill="hold">
                            <p:stCondLst>
                              <p:cond delay="500"/>
                            </p:stCondLst>
                            <p:childTnLst>
                              <p:par>
                                <p:cTn id="40" presetID="21" presetClass="entr" presetSubtype="1"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heel(1)">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21"/>
                                        </p:tgtEl>
                                      </p:cBhvr>
                                    </p:animEffect>
                                    <p:set>
                                      <p:cBhvr>
                                        <p:cTn id="47" dur="1" fill="hold">
                                          <p:stCondLst>
                                            <p:cond delay="499"/>
                                          </p:stCondLst>
                                        </p:cTn>
                                        <p:tgtEl>
                                          <p:spTgt spid="21"/>
                                        </p:tgtEl>
                                        <p:attrNameLst>
                                          <p:attrName>style.visibility</p:attrName>
                                        </p:attrNameLst>
                                      </p:cBhvr>
                                      <p:to>
                                        <p:strVal val="hidden"/>
                                      </p:to>
                                    </p:set>
                                  </p:childTnLst>
                                </p:cTn>
                              </p:par>
                            </p:childTnLst>
                          </p:cTn>
                        </p:par>
                        <p:par>
                          <p:cTn id="48" fill="hold">
                            <p:stCondLst>
                              <p:cond delay="500"/>
                            </p:stCondLst>
                            <p:childTnLst>
                              <p:par>
                                <p:cTn id="49" presetID="22" presetClass="entr" presetSubtype="2"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right)">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up)">
                                      <p:cBhvr>
                                        <p:cTn id="61" dur="500"/>
                                        <p:tgtEl>
                                          <p:spTgt spid="14"/>
                                        </p:tgtEl>
                                      </p:cBhvr>
                                    </p:animEffect>
                                  </p:childTnLst>
                                </p:cTn>
                              </p:par>
                            </p:childTnLst>
                          </p:cTn>
                        </p:par>
                        <p:par>
                          <p:cTn id="62" fill="hold">
                            <p:stCondLst>
                              <p:cond delay="500"/>
                            </p:stCondLst>
                            <p:childTnLst>
                              <p:par>
                                <p:cTn id="63" presetID="21"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heel(1)">
                                      <p:cBhvr>
                                        <p:cTn id="65" dur="500"/>
                                        <p:tgtEl>
                                          <p:spTgt spid="2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22"/>
                                        </p:tgtEl>
                                      </p:cBhvr>
                                    </p:animEffect>
                                    <p:set>
                                      <p:cBhvr>
                                        <p:cTn id="70"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16" grpId="0" animBg="1"/>
      <p:bldP spid="16" grpId="1" animBg="1"/>
      <p:bldP spid="19" grpId="0" animBg="1"/>
      <p:bldP spid="19" grpId="1" animBg="1"/>
      <p:bldP spid="20" grpId="0" animBg="1"/>
      <p:bldP spid="20" grpId="1" animBg="1"/>
      <p:bldP spid="21" grpId="0" animBg="1"/>
      <p:bldP spid="21" grpId="1" animBg="1"/>
      <p:bldP spid="22" grpId="0" animBg="1"/>
      <p:bldP spid="2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4952" y="4114800"/>
            <a:ext cx="6096000" cy="827963"/>
          </a:xfrm>
        </p:spPr>
        <p:txBody>
          <a:bodyPr>
            <a:normAutofit/>
          </a:bodyPr>
          <a:lstStyle/>
          <a:p>
            <a:r>
              <a:rPr lang="pl-PL" sz="1800" dirty="0" smtClean="0"/>
              <a:t>Budowa kompleksowego systemu inteligentnego</a:t>
            </a:r>
            <a:endParaRPr lang="en-US" sz="1800" dirty="0"/>
          </a:p>
        </p:txBody>
      </p:sp>
      <p:sp>
        <p:nvSpPr>
          <p:cNvPr id="3" name="Title 2"/>
          <p:cNvSpPr>
            <a:spLocks noGrp="1"/>
          </p:cNvSpPr>
          <p:nvPr>
            <p:ph type="title"/>
          </p:nvPr>
        </p:nvSpPr>
        <p:spPr>
          <a:xfrm>
            <a:off x="3200400" y="19050"/>
            <a:ext cx="5181600" cy="762000"/>
          </a:xfrm>
        </p:spPr>
        <p:txBody>
          <a:bodyPr>
            <a:noAutofit/>
          </a:bodyPr>
          <a:lstStyle/>
          <a:p>
            <a:r>
              <a:rPr lang="pl-PL" sz="3200" dirty="0" smtClean="0">
                <a:solidFill>
                  <a:schemeClr val="bg2">
                    <a:lumMod val="50000"/>
                  </a:schemeClr>
                </a:solidFill>
              </a:rPr>
              <a:t>Plan Prezentacji</a:t>
            </a:r>
            <a:endParaRPr lang="en-US" sz="3200" dirty="0">
              <a:solidFill>
                <a:schemeClr val="bg2">
                  <a:lumMod val="50000"/>
                </a:schemeClr>
              </a:solidFill>
            </a:endParaRPr>
          </a:p>
        </p:txBody>
      </p:sp>
      <p:sp>
        <p:nvSpPr>
          <p:cNvPr id="8" name="Rectangle 7"/>
          <p:cNvSpPr/>
          <p:nvPr/>
        </p:nvSpPr>
        <p:spPr>
          <a:xfrm>
            <a:off x="0" y="4755727"/>
            <a:ext cx="2895600" cy="400110"/>
          </a:xfrm>
          <a:prstGeom prst="rect">
            <a:avLst/>
          </a:prstGeom>
        </p:spPr>
        <p:txBody>
          <a:bodyPr wrap="square">
            <a:spAutoFit/>
          </a:bodyPr>
          <a:lstStyle/>
          <a:p>
            <a:r>
              <a:rPr lang="pl-PL" sz="1000" b="1" dirty="0">
                <a:solidFill>
                  <a:prstClr val="white"/>
                </a:solidFill>
              </a:rPr>
              <a:t>Inteligentne oprogramowanie </a:t>
            </a:r>
            <a:br>
              <a:rPr lang="pl-PL" sz="1000" b="1" dirty="0">
                <a:solidFill>
                  <a:prstClr val="white"/>
                </a:solidFill>
              </a:rPr>
            </a:br>
            <a:r>
              <a:rPr lang="pl-PL" sz="1000" b="1" dirty="0">
                <a:solidFill>
                  <a:prstClr val="white"/>
                </a:solidFill>
              </a:rPr>
              <a:t>z wykorzystaniem </a:t>
            </a:r>
            <a:r>
              <a:rPr lang="pl-PL" sz="1000" b="1" dirty="0" smtClean="0">
                <a:solidFill>
                  <a:prstClr val="white"/>
                </a:solidFill>
              </a:rPr>
              <a:t>SQL </a:t>
            </a:r>
            <a:r>
              <a:rPr lang="pl-PL" sz="1000" b="1" dirty="0">
                <a:solidFill>
                  <a:prstClr val="white"/>
                </a:solidFill>
              </a:rPr>
              <a:t>Server Data Mining</a:t>
            </a:r>
            <a:endParaRPr lang="en-US" sz="1000" dirty="0">
              <a:solidFill>
                <a:prstClr val="white"/>
              </a:solidFill>
            </a:endParaRPr>
          </a:p>
        </p:txBody>
      </p:sp>
      <p:sp>
        <p:nvSpPr>
          <p:cNvPr id="9" name="Rectangle 8"/>
          <p:cNvSpPr/>
          <p:nvPr/>
        </p:nvSpPr>
        <p:spPr>
          <a:xfrm>
            <a:off x="17253" y="4520252"/>
            <a:ext cx="1143000" cy="323165"/>
          </a:xfrm>
          <a:prstGeom prst="rect">
            <a:avLst/>
          </a:prstGeom>
        </p:spPr>
        <p:txBody>
          <a:bodyPr wrap="square">
            <a:spAutoFit/>
          </a:bodyPr>
          <a:lstStyle/>
          <a:p>
            <a:r>
              <a:rPr lang="pl-PL" sz="700" b="1" dirty="0">
                <a:solidFill>
                  <a:prstClr val="black"/>
                </a:solidFill>
              </a:rPr>
              <a:t>s</a:t>
            </a:r>
            <a:r>
              <a:rPr lang="pl-PL" sz="700" b="1" dirty="0" smtClean="0">
                <a:solidFill>
                  <a:prstClr val="black"/>
                </a:solidFill>
              </a:rPr>
              <a:t>tyczeń 2015</a:t>
            </a:r>
          </a:p>
          <a:p>
            <a:r>
              <a:rPr lang="pl-PL" sz="800" b="1" dirty="0" smtClean="0">
                <a:solidFill>
                  <a:prstClr val="black"/>
                </a:solidFill>
              </a:rPr>
              <a:t>Mirosław Kordos</a:t>
            </a:r>
            <a:endParaRPr lang="en-US" sz="800" dirty="0">
              <a:solidFill>
                <a:prstClr val="black"/>
              </a:solidFill>
            </a:endParaRPr>
          </a:p>
        </p:txBody>
      </p:sp>
      <p:sp>
        <p:nvSpPr>
          <p:cNvPr id="10" name="Content Placeholder 1"/>
          <p:cNvSpPr txBox="1">
            <a:spLocks/>
          </p:cNvSpPr>
          <p:nvPr/>
        </p:nvSpPr>
        <p:spPr>
          <a:xfrm>
            <a:off x="3044952" y="2190750"/>
            <a:ext cx="6022848" cy="457200"/>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24000"/>
              </a:lnSpc>
              <a:buClr>
                <a:srgbClr val="2DA2BF"/>
              </a:buClr>
            </a:pPr>
            <a:r>
              <a:rPr lang="pl-PL" sz="2400" b="1" dirty="0" smtClean="0">
                <a:solidFill>
                  <a:prstClr val="black"/>
                </a:solidFill>
              </a:rPr>
              <a:t>Algorytmy w </a:t>
            </a:r>
            <a:r>
              <a:rPr lang="en-US" sz="2400" b="1" dirty="0" smtClean="0">
                <a:solidFill>
                  <a:prstClr val="black"/>
                </a:solidFill>
              </a:rPr>
              <a:t>SQL Server Data Mining</a:t>
            </a:r>
            <a:endParaRPr lang="pl-PL" sz="2400" b="1" dirty="0" smtClean="0">
              <a:solidFill>
                <a:prstClr val="black"/>
              </a:solidFill>
            </a:endParaRPr>
          </a:p>
        </p:txBody>
      </p:sp>
      <p:sp>
        <p:nvSpPr>
          <p:cNvPr id="11" name="Content Placeholder 1"/>
          <p:cNvSpPr txBox="1">
            <a:spLocks/>
          </p:cNvSpPr>
          <p:nvPr/>
        </p:nvSpPr>
        <p:spPr>
          <a:xfrm>
            <a:off x="3044952" y="2743200"/>
            <a:ext cx="2410691" cy="344632"/>
          </a:xfrm>
          <a:prstGeom prst="rect">
            <a:avLst/>
          </a:prstGeom>
        </p:spPr>
        <p:txBody>
          <a:bodyPr vert="horz">
            <a:normAutofit fontScale="8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Clr>
                <a:srgbClr val="2DA2BF"/>
              </a:buClr>
            </a:pPr>
            <a:r>
              <a:rPr lang="pl-PL" sz="2100" dirty="0" smtClean="0">
                <a:solidFill>
                  <a:prstClr val="black"/>
                </a:solidFill>
              </a:rPr>
              <a:t>Język DMX</a:t>
            </a:r>
            <a:r>
              <a:rPr lang="pl-PL" sz="2400" dirty="0" smtClean="0">
                <a:solidFill>
                  <a:prstClr val="black"/>
                </a:solidFill>
              </a:rPr>
              <a:t> </a:t>
            </a:r>
          </a:p>
        </p:txBody>
      </p:sp>
      <p:sp>
        <p:nvSpPr>
          <p:cNvPr id="12" name="Content Placeholder 1"/>
          <p:cNvSpPr txBox="1">
            <a:spLocks/>
          </p:cNvSpPr>
          <p:nvPr/>
        </p:nvSpPr>
        <p:spPr>
          <a:xfrm>
            <a:off x="3044952" y="3200400"/>
            <a:ext cx="6022848" cy="3810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Clr>
                <a:srgbClr val="2DA2BF"/>
              </a:buClr>
            </a:pPr>
            <a:r>
              <a:rPr lang="pl-PL" sz="1800" dirty="0" smtClean="0">
                <a:solidFill>
                  <a:prstClr val="black"/>
                </a:solidFill>
              </a:rPr>
              <a:t>Eksploracja danych OLAP</a:t>
            </a:r>
          </a:p>
        </p:txBody>
      </p:sp>
      <p:sp>
        <p:nvSpPr>
          <p:cNvPr id="13" name="Content Placeholder 1"/>
          <p:cNvSpPr txBox="1">
            <a:spLocks/>
          </p:cNvSpPr>
          <p:nvPr/>
        </p:nvSpPr>
        <p:spPr>
          <a:xfrm>
            <a:off x="3044952" y="3657600"/>
            <a:ext cx="5818909" cy="413981"/>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Clr>
                <a:srgbClr val="2DA2BF"/>
              </a:buClr>
            </a:pPr>
            <a:r>
              <a:rPr lang="pl-PL" sz="1800" dirty="0" smtClean="0">
                <a:solidFill>
                  <a:prstClr val="black"/>
                </a:solidFill>
              </a:rPr>
              <a:t>Excel Data Mining Plug-in</a:t>
            </a:r>
          </a:p>
        </p:txBody>
      </p:sp>
      <p:sp>
        <p:nvSpPr>
          <p:cNvPr id="14" name="Content Placeholder 1"/>
          <p:cNvSpPr txBox="1">
            <a:spLocks/>
          </p:cNvSpPr>
          <p:nvPr/>
        </p:nvSpPr>
        <p:spPr>
          <a:xfrm>
            <a:off x="3044952" y="1733550"/>
            <a:ext cx="5870448" cy="457200"/>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24000"/>
              </a:lnSpc>
            </a:pPr>
            <a:r>
              <a:rPr lang="pl-PL" sz="1800" dirty="0" smtClean="0"/>
              <a:t>Proces Predykcji w SQL Data Mining</a:t>
            </a:r>
          </a:p>
        </p:txBody>
      </p:sp>
    </p:spTree>
    <p:extLst>
      <p:ext uri="{BB962C8B-B14F-4D97-AF65-F5344CB8AC3E}">
        <p14:creationId xmlns:p14="http://schemas.microsoft.com/office/powerpoint/2010/main" val="25718216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1000" tmFilter="0, 0; .2, .5; .8, .5; 1, 0"/>
                                        <p:tgtEl>
                                          <p:spTgt spid="10"/>
                                        </p:tgtEl>
                                      </p:cBhvr>
                                    </p:animEffect>
                                    <p:animScale>
                                      <p:cBhvr>
                                        <p:cTn id="7" dur="50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81400" y="1123949"/>
            <a:ext cx="5410200" cy="3631777"/>
          </a:xfrm>
        </p:spPr>
        <p:txBody>
          <a:bodyPr>
            <a:noAutofit/>
          </a:bodyPr>
          <a:lstStyle/>
          <a:p>
            <a:pPr>
              <a:lnSpc>
                <a:spcPct val="124000"/>
              </a:lnSpc>
            </a:pPr>
            <a:r>
              <a:rPr lang="pl-PL" sz="1600" dirty="0"/>
              <a:t>Decision Trees</a:t>
            </a:r>
            <a:r>
              <a:rPr lang="en-US" sz="1600" dirty="0"/>
              <a:t>  </a:t>
            </a:r>
            <a:endParaRPr lang="pl-PL" sz="1600" dirty="0" smtClean="0"/>
          </a:p>
          <a:p>
            <a:pPr>
              <a:lnSpc>
                <a:spcPct val="124000"/>
              </a:lnSpc>
            </a:pPr>
            <a:r>
              <a:rPr lang="pl-PL" sz="1600" dirty="0" smtClean="0"/>
              <a:t>Neural Networks</a:t>
            </a:r>
            <a:r>
              <a:rPr lang="en-US" sz="1600" dirty="0" smtClean="0"/>
              <a:t>  </a:t>
            </a:r>
            <a:endParaRPr lang="pl-PL" sz="1600" dirty="0" smtClean="0"/>
          </a:p>
          <a:p>
            <a:pPr>
              <a:lnSpc>
                <a:spcPct val="124000"/>
              </a:lnSpc>
            </a:pPr>
            <a:r>
              <a:rPr lang="pl-PL" sz="1600" dirty="0" smtClean="0"/>
              <a:t>Linear Regression</a:t>
            </a:r>
            <a:r>
              <a:rPr lang="en-US" sz="1600" dirty="0" smtClean="0"/>
              <a:t> </a:t>
            </a:r>
            <a:endParaRPr lang="pl-PL" sz="1600" dirty="0" smtClean="0"/>
          </a:p>
          <a:p>
            <a:pPr>
              <a:lnSpc>
                <a:spcPct val="124000"/>
              </a:lnSpc>
            </a:pPr>
            <a:r>
              <a:rPr lang="pl-PL" sz="1600" dirty="0" smtClean="0"/>
              <a:t>Clustering</a:t>
            </a:r>
            <a:r>
              <a:rPr lang="en-US" sz="1600" dirty="0" smtClean="0"/>
              <a:t> </a:t>
            </a:r>
            <a:endParaRPr lang="pl-PL" sz="1600" dirty="0" smtClean="0"/>
          </a:p>
          <a:p>
            <a:pPr>
              <a:lnSpc>
                <a:spcPct val="124000"/>
              </a:lnSpc>
            </a:pPr>
            <a:r>
              <a:rPr lang="pl-PL" sz="1600" dirty="0" smtClean="0"/>
              <a:t>Association </a:t>
            </a:r>
            <a:r>
              <a:rPr lang="pl-PL" sz="1600" dirty="0"/>
              <a:t>Rules</a:t>
            </a:r>
            <a:r>
              <a:rPr lang="en-US" sz="1600" dirty="0"/>
              <a:t> </a:t>
            </a:r>
            <a:endParaRPr lang="pl-PL" sz="1600" dirty="0" smtClean="0"/>
          </a:p>
          <a:p>
            <a:pPr>
              <a:lnSpc>
                <a:spcPct val="124000"/>
              </a:lnSpc>
            </a:pPr>
            <a:r>
              <a:rPr lang="pl-PL" sz="1600" dirty="0" smtClean="0"/>
              <a:t>Time </a:t>
            </a:r>
            <a:r>
              <a:rPr lang="pl-PL" sz="1600" dirty="0"/>
              <a:t>Series</a:t>
            </a:r>
            <a:r>
              <a:rPr lang="en-US" sz="1600" dirty="0"/>
              <a:t> </a:t>
            </a:r>
            <a:endParaRPr lang="pl-PL" sz="1600" dirty="0" smtClean="0"/>
          </a:p>
          <a:p>
            <a:pPr>
              <a:lnSpc>
                <a:spcPct val="124000"/>
              </a:lnSpc>
            </a:pPr>
            <a:r>
              <a:rPr lang="pl-PL" sz="1600" dirty="0" smtClean="0"/>
              <a:t>Logistic </a:t>
            </a:r>
            <a:r>
              <a:rPr lang="pl-PL" sz="1600" dirty="0"/>
              <a:t>Regression</a:t>
            </a:r>
          </a:p>
          <a:p>
            <a:pPr>
              <a:lnSpc>
                <a:spcPct val="124000"/>
              </a:lnSpc>
            </a:pPr>
            <a:r>
              <a:rPr lang="pl-PL" sz="1600" dirty="0"/>
              <a:t>Naive Bayes</a:t>
            </a:r>
          </a:p>
          <a:p>
            <a:pPr>
              <a:lnSpc>
                <a:spcPct val="124000"/>
              </a:lnSpc>
            </a:pPr>
            <a:r>
              <a:rPr lang="pl-PL" sz="1600" dirty="0" err="1"/>
              <a:t>Sequence</a:t>
            </a:r>
            <a:r>
              <a:rPr lang="pl-PL" sz="1600" dirty="0"/>
              <a:t> Clustering </a:t>
            </a:r>
          </a:p>
          <a:p>
            <a:pPr>
              <a:lnSpc>
                <a:spcPct val="124000"/>
              </a:lnSpc>
            </a:pPr>
            <a:r>
              <a:rPr lang="pl-PL" sz="1600" dirty="0"/>
              <a:t>Możliwość dodania własnych </a:t>
            </a:r>
            <a:r>
              <a:rPr lang="pl-PL" sz="1600" dirty="0" smtClean="0"/>
              <a:t>algorytmów</a:t>
            </a:r>
            <a:endParaRPr lang="pl-PL" sz="1600" dirty="0">
              <a:solidFill>
                <a:srgbClr val="FF0000"/>
              </a:solidFill>
            </a:endParaRPr>
          </a:p>
        </p:txBody>
      </p:sp>
      <p:sp>
        <p:nvSpPr>
          <p:cNvPr id="8" name="Title 2"/>
          <p:cNvSpPr>
            <a:spLocks noGrp="1"/>
          </p:cNvSpPr>
          <p:nvPr>
            <p:ph type="title"/>
          </p:nvPr>
        </p:nvSpPr>
        <p:spPr>
          <a:xfrm>
            <a:off x="304800" y="0"/>
            <a:ext cx="8839200" cy="857250"/>
          </a:xfrm>
        </p:spPr>
        <p:txBody>
          <a:bodyPr>
            <a:noAutofit/>
          </a:bodyPr>
          <a:lstStyle/>
          <a:p>
            <a:r>
              <a:rPr lang="pl-PL" sz="3000" dirty="0" smtClean="0">
                <a:solidFill>
                  <a:schemeClr val="bg2">
                    <a:lumMod val="50000"/>
                  </a:schemeClr>
                </a:solidFill>
              </a:rPr>
              <a:t>Algorytmy Predykcji</a:t>
            </a:r>
            <a:r>
              <a:rPr lang="en-US" sz="3000" dirty="0" smtClean="0">
                <a:solidFill>
                  <a:schemeClr val="bg2">
                    <a:lumMod val="50000"/>
                  </a:schemeClr>
                </a:solidFill>
              </a:rPr>
              <a:t> w SQL Server Data Mining</a:t>
            </a:r>
            <a:endParaRPr lang="en-US" sz="3000" dirty="0">
              <a:solidFill>
                <a:schemeClr val="bg2">
                  <a:lumMod val="50000"/>
                </a:schemeClr>
              </a:solidFill>
            </a:endParaRPr>
          </a:p>
        </p:txBody>
      </p:sp>
      <p:sp>
        <p:nvSpPr>
          <p:cNvPr id="6" name="Rectangle 5"/>
          <p:cNvSpPr/>
          <p:nvPr/>
        </p:nvSpPr>
        <p:spPr>
          <a:xfrm>
            <a:off x="0" y="4755727"/>
            <a:ext cx="2895600" cy="400110"/>
          </a:xfrm>
          <a:prstGeom prst="rect">
            <a:avLst/>
          </a:prstGeom>
        </p:spPr>
        <p:txBody>
          <a:bodyPr wrap="square">
            <a:spAutoFit/>
          </a:bodyPr>
          <a:lstStyle/>
          <a:p>
            <a:r>
              <a:rPr lang="pl-PL" sz="1000" b="1" dirty="0">
                <a:solidFill>
                  <a:schemeClr val="bg1"/>
                </a:solidFill>
              </a:rPr>
              <a:t>Inteligentne oprogramowanie </a:t>
            </a:r>
            <a:br>
              <a:rPr lang="pl-PL" sz="1000" b="1" dirty="0">
                <a:solidFill>
                  <a:schemeClr val="bg1"/>
                </a:solidFill>
              </a:rPr>
            </a:br>
            <a:r>
              <a:rPr lang="pl-PL" sz="1000" b="1" dirty="0">
                <a:solidFill>
                  <a:schemeClr val="bg1"/>
                </a:solidFill>
              </a:rPr>
              <a:t>z wykorzystaniem </a:t>
            </a:r>
            <a:r>
              <a:rPr lang="pl-PL" sz="1000" b="1" dirty="0" smtClean="0">
                <a:solidFill>
                  <a:schemeClr val="bg1"/>
                </a:solidFill>
              </a:rPr>
              <a:t>SQL </a:t>
            </a:r>
            <a:r>
              <a:rPr lang="pl-PL" sz="1000" b="1" dirty="0">
                <a:solidFill>
                  <a:schemeClr val="bg1"/>
                </a:solidFill>
              </a:rPr>
              <a:t>Server Data Mining</a:t>
            </a:r>
            <a:endParaRPr lang="en-US" sz="1000" dirty="0">
              <a:solidFill>
                <a:schemeClr val="bg1"/>
              </a:solidFill>
            </a:endParaRPr>
          </a:p>
        </p:txBody>
      </p:sp>
      <p:sp>
        <p:nvSpPr>
          <p:cNvPr id="7" name="Rectangle 6"/>
          <p:cNvSpPr/>
          <p:nvPr/>
        </p:nvSpPr>
        <p:spPr>
          <a:xfrm>
            <a:off x="17253" y="4520252"/>
            <a:ext cx="1143000" cy="323165"/>
          </a:xfrm>
          <a:prstGeom prst="rect">
            <a:avLst/>
          </a:prstGeom>
        </p:spPr>
        <p:txBody>
          <a:bodyPr wrap="square">
            <a:spAutoFit/>
          </a:bodyPr>
          <a:lstStyle/>
          <a:p>
            <a:r>
              <a:rPr lang="pl-PL" sz="700" b="1" dirty="0"/>
              <a:t>s</a:t>
            </a:r>
            <a:r>
              <a:rPr lang="pl-PL" sz="700" b="1" dirty="0" smtClean="0"/>
              <a:t>tyczeń 2015</a:t>
            </a:r>
          </a:p>
          <a:p>
            <a:r>
              <a:rPr lang="pl-PL" sz="800" b="1" dirty="0" smtClean="0"/>
              <a:t>Mirosław Kordos</a:t>
            </a:r>
            <a:endParaRPr lang="en-US" sz="800" dirty="0"/>
          </a:p>
        </p:txBody>
      </p:sp>
    </p:spTree>
    <p:extLst>
      <p:ext uri="{BB962C8B-B14F-4D97-AF65-F5344CB8AC3E}">
        <p14:creationId xmlns:p14="http://schemas.microsoft.com/office/powerpoint/2010/main" val="759685080"/>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755727"/>
            <a:ext cx="2895600" cy="400110"/>
          </a:xfrm>
          <a:prstGeom prst="rect">
            <a:avLst/>
          </a:prstGeom>
        </p:spPr>
        <p:txBody>
          <a:bodyPr wrap="square">
            <a:spAutoFit/>
          </a:bodyPr>
          <a:lstStyle/>
          <a:p>
            <a:r>
              <a:rPr lang="pl-PL" sz="1000" b="1" dirty="0">
                <a:solidFill>
                  <a:schemeClr val="bg1"/>
                </a:solidFill>
              </a:rPr>
              <a:t>Inteligentne oprogramowanie </a:t>
            </a:r>
            <a:br>
              <a:rPr lang="pl-PL" sz="1000" b="1" dirty="0">
                <a:solidFill>
                  <a:schemeClr val="bg1"/>
                </a:solidFill>
              </a:rPr>
            </a:br>
            <a:r>
              <a:rPr lang="pl-PL" sz="1000" b="1" dirty="0">
                <a:solidFill>
                  <a:schemeClr val="bg1"/>
                </a:solidFill>
              </a:rPr>
              <a:t>z wykorzystaniem </a:t>
            </a:r>
            <a:r>
              <a:rPr lang="pl-PL" sz="1000" b="1" dirty="0" smtClean="0">
                <a:solidFill>
                  <a:schemeClr val="bg1"/>
                </a:solidFill>
              </a:rPr>
              <a:t>SQL </a:t>
            </a:r>
            <a:r>
              <a:rPr lang="pl-PL" sz="1000" b="1" dirty="0">
                <a:solidFill>
                  <a:schemeClr val="bg1"/>
                </a:solidFill>
              </a:rPr>
              <a:t>Server Data Mining</a:t>
            </a:r>
            <a:endParaRPr lang="en-US" sz="1000" dirty="0">
              <a:solidFill>
                <a:schemeClr val="bg1"/>
              </a:solidFill>
            </a:endParaRPr>
          </a:p>
        </p:txBody>
      </p:sp>
      <p:sp>
        <p:nvSpPr>
          <p:cNvPr id="7" name="Rectangle 6"/>
          <p:cNvSpPr/>
          <p:nvPr/>
        </p:nvSpPr>
        <p:spPr>
          <a:xfrm>
            <a:off x="17253" y="4520252"/>
            <a:ext cx="1143000" cy="323165"/>
          </a:xfrm>
          <a:prstGeom prst="rect">
            <a:avLst/>
          </a:prstGeom>
        </p:spPr>
        <p:txBody>
          <a:bodyPr wrap="square">
            <a:spAutoFit/>
          </a:bodyPr>
          <a:lstStyle/>
          <a:p>
            <a:r>
              <a:rPr lang="pl-PL" sz="700" b="1" dirty="0"/>
              <a:t>s</a:t>
            </a:r>
            <a:r>
              <a:rPr lang="pl-PL" sz="700" b="1" dirty="0" smtClean="0"/>
              <a:t>tyczeń 2015</a:t>
            </a:r>
          </a:p>
          <a:p>
            <a:r>
              <a:rPr lang="pl-PL" sz="800" b="1" dirty="0" smtClean="0"/>
              <a:t>Mirosław Kordos</a:t>
            </a:r>
            <a:endParaRPr lang="en-US" sz="800" dirty="0"/>
          </a:p>
        </p:txBody>
      </p:sp>
      <p:sp>
        <p:nvSpPr>
          <p:cNvPr id="9" name="Title 2"/>
          <p:cNvSpPr txBox="1">
            <a:spLocks/>
          </p:cNvSpPr>
          <p:nvPr/>
        </p:nvSpPr>
        <p:spPr>
          <a:xfrm>
            <a:off x="17253" y="5715"/>
            <a:ext cx="6154948" cy="857250"/>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pl-PL" sz="3200" dirty="0">
                <a:solidFill>
                  <a:schemeClr val="bg2">
                    <a:lumMod val="50000"/>
                  </a:schemeClr>
                </a:solidFill>
              </a:rPr>
              <a:t>Algorytmy </a:t>
            </a:r>
            <a:r>
              <a:rPr lang="pl-PL" sz="3200" dirty="0" smtClean="0">
                <a:solidFill>
                  <a:schemeClr val="bg2">
                    <a:lumMod val="50000"/>
                  </a:schemeClr>
                </a:solidFill>
              </a:rPr>
              <a:t>Predykcji: </a:t>
            </a:r>
            <a:r>
              <a:rPr lang="en-US" sz="3200" dirty="0" smtClean="0">
                <a:solidFill>
                  <a:schemeClr val="bg2">
                    <a:lumMod val="50000"/>
                  </a:schemeClr>
                </a:solidFill>
              </a:rPr>
              <a:t> </a:t>
            </a:r>
            <a:r>
              <a:rPr lang="pl-PL" sz="3200" dirty="0" smtClean="0">
                <a:solidFill>
                  <a:schemeClr val="bg2">
                    <a:lumMod val="50000"/>
                  </a:schemeClr>
                </a:solidFill>
              </a:rPr>
              <a:t>k-NN</a:t>
            </a:r>
            <a:endParaRPr lang="en-US" sz="3200" dirty="0">
              <a:solidFill>
                <a:schemeClr val="bg2">
                  <a:lumMod val="50000"/>
                </a:schemeClr>
              </a:solidFill>
            </a:endParaRPr>
          </a:p>
        </p:txBody>
      </p:sp>
      <p:pic>
        <p:nvPicPr>
          <p:cNvPr id="1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9699" y="148167"/>
            <a:ext cx="2359820" cy="2127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8204" y="2363593"/>
            <a:ext cx="264131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2899" y="1133268"/>
            <a:ext cx="3239305" cy="2276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038600" y="4520252"/>
            <a:ext cx="4675909" cy="369332"/>
          </a:xfrm>
          <a:prstGeom prst="rect">
            <a:avLst/>
          </a:prstGeom>
          <a:noFill/>
        </p:spPr>
        <p:txBody>
          <a:bodyPr wrap="square" rtlCol="0">
            <a:spAutoFit/>
          </a:bodyPr>
          <a:lstStyle/>
          <a:p>
            <a:r>
              <a:rPr lang="pl-PL" dirty="0" smtClean="0">
                <a:hlinkClick r:id="rId6"/>
              </a:rPr>
              <a:t>Do We Need Whatever More than k-NN?</a:t>
            </a:r>
            <a:endParaRPr lang="en-US" dirty="0"/>
          </a:p>
        </p:txBody>
      </p:sp>
      <p:pic>
        <p:nvPicPr>
          <p:cNvPr id="11" name="Picture 2" descr="\left(\sum_{i=1}^n |x_i-y_i|^p\right)^{1/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0565" y="3648663"/>
            <a:ext cx="1400175" cy="54292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608651" y="3762520"/>
            <a:ext cx="501914" cy="369332"/>
          </a:xfrm>
          <a:prstGeom prst="rect">
            <a:avLst/>
          </a:prstGeom>
          <a:noFill/>
        </p:spPr>
        <p:txBody>
          <a:bodyPr wrap="square" rtlCol="0">
            <a:spAutoFit/>
          </a:bodyPr>
          <a:lstStyle/>
          <a:p>
            <a:r>
              <a:rPr lang="pl-PL" dirty="0">
                <a:latin typeface="Times New Roman" panose="02020603050405020304" pitchFamily="18" charset="0"/>
                <a:cs typeface="Times New Roman" panose="02020603050405020304" pitchFamily="18" charset="0"/>
              </a:rPr>
              <a:t>d</a:t>
            </a:r>
            <a:r>
              <a:rPr lang="pl-PL"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15" name="Rounded Rectangle 14"/>
          <p:cNvSpPr/>
          <p:nvPr/>
        </p:nvSpPr>
        <p:spPr>
          <a:xfrm>
            <a:off x="3602301" y="3537697"/>
            <a:ext cx="2047348" cy="764858"/>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448796" y="1180854"/>
            <a:ext cx="476003" cy="524082"/>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001000" y="514349"/>
            <a:ext cx="246888" cy="246888"/>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836408" y="795528"/>
            <a:ext cx="310896" cy="310896"/>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629400" y="3503734"/>
            <a:ext cx="685800" cy="628117"/>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096248" y="2551176"/>
            <a:ext cx="576072" cy="557784"/>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562597" y="3028950"/>
            <a:ext cx="238001" cy="287143"/>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105400" y="3122806"/>
            <a:ext cx="238001" cy="287143"/>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78838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500"/>
                                        <p:tgtEl>
                                          <p:spTgt spid="1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heel(1)">
                                      <p:cBhvr>
                                        <p:cTn id="10" dur="500"/>
                                        <p:tgtEl>
                                          <p:spTgt spid="17"/>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heel(1)">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8"/>
                                        </p:tgtEl>
                                      </p:cBhvr>
                                    </p:animEffect>
                                    <p:set>
                                      <p:cBhvr>
                                        <p:cTn id="24" dur="1" fill="hold">
                                          <p:stCondLst>
                                            <p:cond delay="499"/>
                                          </p:stCondLst>
                                        </p:cTn>
                                        <p:tgtEl>
                                          <p:spTgt spid="18"/>
                                        </p:tgtEl>
                                        <p:attrNameLst>
                                          <p:attrName>style.visibility</p:attrName>
                                        </p:attrNameLst>
                                      </p:cBhvr>
                                      <p:to>
                                        <p:strVal val="hidden"/>
                                      </p:to>
                                    </p:set>
                                  </p:childTnLst>
                                </p:cTn>
                              </p:par>
                            </p:childTnLst>
                          </p:cTn>
                        </p:par>
                        <p:par>
                          <p:cTn id="25" fill="hold">
                            <p:stCondLst>
                              <p:cond delay="500"/>
                            </p:stCondLst>
                            <p:childTnLst>
                              <p:par>
                                <p:cTn id="26" presetID="21" presetClass="entr" presetSubtype="1"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heel(1)">
                                      <p:cBhvr>
                                        <p:cTn id="28" dur="500"/>
                                        <p:tgtEl>
                                          <p:spTgt spid="19"/>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heel(1)">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9"/>
                                        </p:tgtEl>
                                      </p:cBhvr>
                                    </p:animEffect>
                                    <p:set>
                                      <p:cBhvr>
                                        <p:cTn id="36" dur="1" fill="hold">
                                          <p:stCondLst>
                                            <p:cond delay="499"/>
                                          </p:stCondLst>
                                        </p:cTn>
                                        <p:tgtEl>
                                          <p:spTgt spid="19"/>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20"/>
                                        </p:tgtEl>
                                      </p:cBhvr>
                                    </p:animEffect>
                                    <p:set>
                                      <p:cBhvr>
                                        <p:cTn id="39" dur="1" fill="hold">
                                          <p:stCondLst>
                                            <p:cond delay="499"/>
                                          </p:stCondLst>
                                        </p:cTn>
                                        <p:tgtEl>
                                          <p:spTgt spid="20"/>
                                        </p:tgtEl>
                                        <p:attrNameLst>
                                          <p:attrName>style.visibility</p:attrName>
                                        </p:attrNameLst>
                                      </p:cBhvr>
                                      <p:to>
                                        <p:strVal val="hidden"/>
                                      </p:to>
                                    </p:set>
                                  </p:childTnLst>
                                </p:cTn>
                              </p:par>
                            </p:childTnLst>
                          </p:cTn>
                        </p:par>
                        <p:par>
                          <p:cTn id="40" fill="hold">
                            <p:stCondLst>
                              <p:cond delay="500"/>
                            </p:stCondLst>
                            <p:childTnLst>
                              <p:par>
                                <p:cTn id="41" presetID="21" presetClass="entr" presetSubtype="1"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heel(1)">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15"/>
                                        </p:tgtEl>
                                      </p:cBhvr>
                                    </p:animEffect>
                                    <p:set>
                                      <p:cBhvr>
                                        <p:cTn id="48" dur="1" fill="hold">
                                          <p:stCondLst>
                                            <p:cond delay="499"/>
                                          </p:stCondLst>
                                        </p:cTn>
                                        <p:tgtEl>
                                          <p:spTgt spid="15"/>
                                        </p:tgtEl>
                                        <p:attrNameLst>
                                          <p:attrName>style.visibility</p:attrName>
                                        </p:attrNameLst>
                                      </p:cBhvr>
                                      <p:to>
                                        <p:strVal val="hidden"/>
                                      </p:to>
                                    </p:set>
                                  </p:childTnLst>
                                </p:cTn>
                              </p:par>
                            </p:childTnLst>
                          </p:cTn>
                        </p:par>
                        <p:par>
                          <p:cTn id="49" fill="hold">
                            <p:stCondLst>
                              <p:cond delay="500"/>
                            </p:stCondLst>
                            <p:childTnLst>
                              <p:par>
                                <p:cTn id="50" presetID="21" presetClass="entr" presetSubtype="1"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heel(1)">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21"/>
                                        </p:tgtEl>
                                      </p:cBhvr>
                                    </p:animEffect>
                                    <p:set>
                                      <p:cBhvr>
                                        <p:cTn id="57" dur="1" fill="hold">
                                          <p:stCondLst>
                                            <p:cond delay="499"/>
                                          </p:stCondLst>
                                        </p:cTn>
                                        <p:tgtEl>
                                          <p:spTgt spid="21"/>
                                        </p:tgtEl>
                                        <p:attrNameLst>
                                          <p:attrName>style.visibility</p:attrName>
                                        </p:attrNameLst>
                                      </p:cBhvr>
                                      <p:to>
                                        <p:strVal val="hidden"/>
                                      </p:to>
                                    </p:set>
                                  </p:childTnLst>
                                </p:cTn>
                              </p:par>
                            </p:childTnLst>
                          </p:cTn>
                        </p:par>
                        <p:par>
                          <p:cTn id="58" fill="hold">
                            <p:stCondLst>
                              <p:cond delay="500"/>
                            </p:stCondLst>
                            <p:childTnLst>
                              <p:par>
                                <p:cTn id="59" presetID="21" presetClass="entr" presetSubtype="1"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heel(1)">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22"/>
                                        </p:tgtEl>
                                      </p:cBhvr>
                                    </p:animEffect>
                                    <p:set>
                                      <p:cBhvr>
                                        <p:cTn id="66" dur="1" fill="hold">
                                          <p:stCondLst>
                                            <p:cond delay="499"/>
                                          </p:stCondLst>
                                        </p:cTn>
                                        <p:tgtEl>
                                          <p:spTgt spid="22"/>
                                        </p:tgtEl>
                                        <p:attrNameLst>
                                          <p:attrName>style.visibility</p:attrName>
                                        </p:attrNameLst>
                                      </p:cBhvr>
                                      <p:to>
                                        <p:strVal val="hidden"/>
                                      </p:to>
                                    </p:set>
                                  </p:childTnLst>
                                </p:cTn>
                              </p:par>
                            </p:childTnLst>
                          </p:cTn>
                        </p:par>
                        <p:par>
                          <p:cTn id="67" fill="hold">
                            <p:stCondLst>
                              <p:cond delay="500"/>
                            </p:stCondLst>
                            <p:childTnLst>
                              <p:par>
                                <p:cTn id="68" presetID="26" presetClass="emph" presetSubtype="0" fill="hold" grpId="0" nodeType="afterEffect">
                                  <p:stCondLst>
                                    <p:cond delay="0"/>
                                  </p:stCondLst>
                                  <p:childTnLst>
                                    <p:animEffect transition="out" filter="fade">
                                      <p:cBhvr>
                                        <p:cTn id="69" dur="1000" tmFilter="0, 0; .2, .5; .8, .5; 1, 0"/>
                                        <p:tgtEl>
                                          <p:spTgt spid="10"/>
                                        </p:tgtEl>
                                      </p:cBhvr>
                                    </p:animEffect>
                                    <p:animScale>
                                      <p:cBhvr>
                                        <p:cTn id="70" dur="50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2603</TotalTime>
  <Words>1303</Words>
  <Application>Microsoft Office PowerPoint</Application>
  <PresentationFormat>On-screen Show (16:9)</PresentationFormat>
  <Paragraphs>362</Paragraphs>
  <Slides>52</Slides>
  <Notes>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52</vt:i4>
      </vt:variant>
    </vt:vector>
  </HeadingPairs>
  <TitlesOfParts>
    <vt:vector size="55" baseType="lpstr">
      <vt:lpstr>Concourse</vt:lpstr>
      <vt:lpstr>Visio.Drawing.6</vt:lpstr>
      <vt:lpstr>Equation</vt:lpstr>
      <vt:lpstr>Inteligentne oprogramowanie  z wykorzystaniem  SQL Server Data Mining </vt:lpstr>
      <vt:lpstr>Cel i Idea Prezentacji</vt:lpstr>
      <vt:lpstr>Plan Prezentacji</vt:lpstr>
      <vt:lpstr>Plan Prezentacji</vt:lpstr>
      <vt:lpstr>PowerPoint Presentation</vt:lpstr>
      <vt:lpstr>Proces Predykcji w SQL Server Data Mining</vt:lpstr>
      <vt:lpstr>Plan Prezentacji</vt:lpstr>
      <vt:lpstr>Algorytmy Predykcji w SQL Server Data Mining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 Prezentacji</vt:lpstr>
      <vt:lpstr>PowerPoint Presentation</vt:lpstr>
      <vt:lpstr>Plan Prezentacji</vt:lpstr>
      <vt:lpstr>PowerPoint Presentation</vt:lpstr>
      <vt:lpstr>Plan Prezentacji</vt:lpstr>
      <vt:lpstr>Plan Prezentacji</vt:lpstr>
      <vt:lpstr>Ensembles - Komitety</vt:lpstr>
      <vt:lpstr>Ensembles - Komitety</vt:lpstr>
      <vt:lpstr>Przygotowanie danych</vt:lpstr>
      <vt:lpstr>Przygotowanie danych</vt:lpstr>
      <vt:lpstr>Przygotowanie danych</vt:lpstr>
      <vt:lpstr>Selekcja wektorów</vt:lpstr>
      <vt:lpstr>Przykładowy System Inteligentny</vt:lpstr>
      <vt:lpstr>Inteligentne oprogramowanie  z wykorzystaniem  SQL Server Data Mining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Inteligentne oprogramowanie  z wykorzystaniem  SQL Server Data Mining</dc:title>
  <dc:creator>Mirek</dc:creator>
  <cp:lastModifiedBy>mirek</cp:lastModifiedBy>
  <cp:revision>177</cp:revision>
  <dcterms:created xsi:type="dcterms:W3CDTF">2014-12-23T19:46:43Z</dcterms:created>
  <dcterms:modified xsi:type="dcterms:W3CDTF">2016-01-05T14:01:50Z</dcterms:modified>
</cp:coreProperties>
</file>