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51"/>
  </p:notesMasterIdLst>
  <p:sldIdLst>
    <p:sldId id="406" r:id="rId2"/>
    <p:sldId id="408" r:id="rId3"/>
    <p:sldId id="409" r:id="rId4"/>
    <p:sldId id="362" r:id="rId5"/>
    <p:sldId id="258" r:id="rId6"/>
    <p:sldId id="364" r:id="rId7"/>
    <p:sldId id="357" r:id="rId8"/>
    <p:sldId id="348" r:id="rId9"/>
    <p:sldId id="344" r:id="rId10"/>
    <p:sldId id="369" r:id="rId11"/>
    <p:sldId id="367" r:id="rId12"/>
    <p:sldId id="368" r:id="rId13"/>
    <p:sldId id="365" r:id="rId14"/>
    <p:sldId id="366" r:id="rId15"/>
    <p:sldId id="349" r:id="rId16"/>
    <p:sldId id="358" r:id="rId17"/>
    <p:sldId id="388" r:id="rId18"/>
    <p:sldId id="387" r:id="rId19"/>
    <p:sldId id="392" r:id="rId20"/>
    <p:sldId id="390" r:id="rId21"/>
    <p:sldId id="403" r:id="rId22"/>
    <p:sldId id="404" r:id="rId23"/>
    <p:sldId id="389" r:id="rId24"/>
    <p:sldId id="391" r:id="rId25"/>
    <p:sldId id="394" r:id="rId26"/>
    <p:sldId id="395" r:id="rId27"/>
    <p:sldId id="397" r:id="rId28"/>
    <p:sldId id="378" r:id="rId29"/>
    <p:sldId id="359" r:id="rId30"/>
    <p:sldId id="356" r:id="rId31"/>
    <p:sldId id="398" r:id="rId32"/>
    <p:sldId id="400" r:id="rId33"/>
    <p:sldId id="399" r:id="rId34"/>
    <p:sldId id="407" r:id="rId35"/>
    <p:sldId id="380" r:id="rId36"/>
    <p:sldId id="379" r:id="rId37"/>
    <p:sldId id="370" r:id="rId38"/>
    <p:sldId id="374" r:id="rId39"/>
    <p:sldId id="375" r:id="rId40"/>
    <p:sldId id="373" r:id="rId41"/>
    <p:sldId id="381" r:id="rId42"/>
    <p:sldId id="371" r:id="rId43"/>
    <p:sldId id="377" r:id="rId44"/>
    <p:sldId id="376" r:id="rId45"/>
    <p:sldId id="372" r:id="rId46"/>
    <p:sldId id="382" r:id="rId47"/>
    <p:sldId id="317" r:id="rId48"/>
    <p:sldId id="401" r:id="rId49"/>
    <p:sldId id="269" r:id="rId50"/>
  </p:sldIdLst>
  <p:sldSz cx="9144000" cy="5143500" type="screen16x9"/>
  <p:notesSz cx="6881813" cy="97107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32" autoAdjust="0"/>
    <p:restoredTop sz="79613" autoAdjust="0"/>
  </p:normalViewPr>
  <p:slideViewPr>
    <p:cSldViewPr>
      <p:cViewPr>
        <p:scale>
          <a:sx n="100" d="100"/>
          <a:sy n="100" d="100"/>
        </p:scale>
        <p:origin x="-2028" y="-468"/>
      </p:cViewPr>
      <p:guideLst>
        <p:guide orient="horz" pos="1620"/>
        <p:guide pos="2880"/>
      </p:guideLst>
    </p:cSldViewPr>
  </p:slideViewPr>
  <p:outlineViewPr>
    <p:cViewPr>
      <p:scale>
        <a:sx n="33" d="100"/>
        <a:sy n="33" d="100"/>
      </p:scale>
      <p:origin x="0" y="86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85537"/>
          </a:xfrm>
          <a:prstGeom prst="rect">
            <a:avLst/>
          </a:prstGeom>
        </p:spPr>
        <p:txBody>
          <a:bodyPr vert="horz" lIns="94814" tIns="47407" rIns="94814" bIns="47407" rtlCol="0"/>
          <a:lstStyle>
            <a:lvl1pPr algn="l">
              <a:defRPr sz="1200"/>
            </a:lvl1pPr>
          </a:lstStyle>
          <a:p>
            <a:endParaRPr lang="en-US"/>
          </a:p>
        </p:txBody>
      </p:sp>
      <p:sp>
        <p:nvSpPr>
          <p:cNvPr id="3" name="Date Placeholder 2"/>
          <p:cNvSpPr>
            <a:spLocks noGrp="1"/>
          </p:cNvSpPr>
          <p:nvPr>
            <p:ph type="dt" idx="1"/>
          </p:nvPr>
        </p:nvSpPr>
        <p:spPr>
          <a:xfrm>
            <a:off x="3898102" y="0"/>
            <a:ext cx="2982119" cy="485537"/>
          </a:xfrm>
          <a:prstGeom prst="rect">
            <a:avLst/>
          </a:prstGeom>
        </p:spPr>
        <p:txBody>
          <a:bodyPr vert="horz" lIns="94814" tIns="47407" rIns="94814" bIns="47407" rtlCol="0"/>
          <a:lstStyle>
            <a:lvl1pPr algn="r">
              <a:defRPr sz="1200"/>
            </a:lvl1pPr>
          </a:lstStyle>
          <a:p>
            <a:fld id="{327E31F3-9DFD-4ADB-9D0D-B34B4AAE8340}" type="datetimeFigureOut">
              <a:rPr lang="en-US" smtClean="0"/>
              <a:t>1/5/2016</a:t>
            </a:fld>
            <a:endParaRPr lang="en-US"/>
          </a:p>
        </p:txBody>
      </p:sp>
      <p:sp>
        <p:nvSpPr>
          <p:cNvPr id="4" name="Slide Image Placeholder 3"/>
          <p:cNvSpPr>
            <a:spLocks noGrp="1" noRot="1" noChangeAspect="1"/>
          </p:cNvSpPr>
          <p:nvPr>
            <p:ph type="sldImg" idx="2"/>
          </p:nvPr>
        </p:nvSpPr>
        <p:spPr>
          <a:xfrm>
            <a:off x="204788" y="728663"/>
            <a:ext cx="6472237" cy="3641725"/>
          </a:xfrm>
          <a:prstGeom prst="rect">
            <a:avLst/>
          </a:prstGeom>
          <a:noFill/>
          <a:ln w="12700">
            <a:solidFill>
              <a:prstClr val="black"/>
            </a:solidFill>
          </a:ln>
        </p:spPr>
        <p:txBody>
          <a:bodyPr vert="horz" lIns="94814" tIns="47407" rIns="94814" bIns="47407" rtlCol="0" anchor="ctr"/>
          <a:lstStyle/>
          <a:p>
            <a:endParaRPr lang="en-US"/>
          </a:p>
        </p:txBody>
      </p:sp>
      <p:sp>
        <p:nvSpPr>
          <p:cNvPr id="5" name="Notes Placeholder 4"/>
          <p:cNvSpPr>
            <a:spLocks noGrp="1"/>
          </p:cNvSpPr>
          <p:nvPr>
            <p:ph type="body" sz="quarter" idx="3"/>
          </p:nvPr>
        </p:nvSpPr>
        <p:spPr>
          <a:xfrm>
            <a:off x="688182" y="4612601"/>
            <a:ext cx="5505450" cy="4369832"/>
          </a:xfrm>
          <a:prstGeom prst="rect">
            <a:avLst/>
          </a:prstGeom>
        </p:spPr>
        <p:txBody>
          <a:bodyPr vert="horz" lIns="94814" tIns="47407" rIns="94814" bIns="474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23516"/>
            <a:ext cx="2982119" cy="485537"/>
          </a:xfrm>
          <a:prstGeom prst="rect">
            <a:avLst/>
          </a:prstGeom>
        </p:spPr>
        <p:txBody>
          <a:bodyPr vert="horz" lIns="94814" tIns="47407" rIns="94814" bIns="47407"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9223516"/>
            <a:ext cx="2982119" cy="485537"/>
          </a:xfrm>
          <a:prstGeom prst="rect">
            <a:avLst/>
          </a:prstGeom>
        </p:spPr>
        <p:txBody>
          <a:bodyPr vert="horz" lIns="94814" tIns="47407" rIns="94814" bIns="47407" rtlCol="0" anchor="b"/>
          <a:lstStyle>
            <a:lvl1pPr algn="r">
              <a:defRPr sz="1200"/>
            </a:lvl1pPr>
          </a:lstStyle>
          <a:p>
            <a:fld id="{9C1D4B9D-A52C-4B12-A383-D20CA3AECD61}" type="slidenum">
              <a:rPr lang="en-US" smtClean="0"/>
              <a:t>‹#›</a:t>
            </a:fld>
            <a:endParaRPr lang="en-US"/>
          </a:p>
        </p:txBody>
      </p:sp>
    </p:spTree>
    <p:extLst>
      <p:ext uri="{BB962C8B-B14F-4D97-AF65-F5344CB8AC3E}">
        <p14:creationId xmlns:p14="http://schemas.microsoft.com/office/powerpoint/2010/main" val="327962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Witam</a:t>
            </a:r>
            <a:r>
              <a:rPr lang="pl-PL" baseline="0" dirty="0" smtClean="0"/>
              <a:t> serdecznie. Nazywam się Mirosław Kordos. </a:t>
            </a:r>
          </a:p>
          <a:p>
            <a:r>
              <a:rPr lang="pl-PL" baseline="0" dirty="0" smtClean="0"/>
              <a:t>Chciałem dziś przedstawić zagadnienie </a:t>
            </a:r>
          </a:p>
          <a:p>
            <a:r>
              <a:rPr lang="pl-PL" baseline="0" dirty="0" smtClean="0"/>
              <a:t>selek</a:t>
            </a:r>
            <a:r>
              <a:rPr lang="pl-PL" dirty="0">
                <a:solidFill>
                  <a:schemeClr val="bg2">
                    <a:lumMod val="50000"/>
                  </a:schemeClr>
                </a:solidFill>
              </a:rPr>
              <a:t>cji informacji w eksploracji danych z wykorzystaniem programu RapidMiner. </a:t>
            </a:r>
          </a:p>
          <a:p>
            <a:r>
              <a:rPr lang="pl-PL" dirty="0">
                <a:solidFill>
                  <a:schemeClr val="bg2">
                    <a:lumMod val="50000"/>
                  </a:schemeClr>
                </a:solidFill>
              </a:rPr>
              <a:t>Przy przygotowaniu tej prezentacji korzystałem z pomocy mojego kolegi Marcina Blachnika, za co chciałem mu tutaj podziękować. </a:t>
            </a:r>
            <a:endParaRPr lang="en-US" dirty="0"/>
          </a:p>
        </p:txBody>
      </p:sp>
      <p:sp>
        <p:nvSpPr>
          <p:cNvPr id="4" name="Slide Number Placeholder 3"/>
          <p:cNvSpPr>
            <a:spLocks noGrp="1"/>
          </p:cNvSpPr>
          <p:nvPr>
            <p:ph type="sldNum" sz="quarter" idx="10"/>
          </p:nvPr>
        </p:nvSpPr>
        <p:spPr/>
        <p:txBody>
          <a:bodyPr/>
          <a:lstStyle/>
          <a:p>
            <a:fld id="{9C1D4B9D-A52C-4B12-A383-D20CA3AECD61}" type="slidenum">
              <a:rPr lang="en-US" smtClean="0"/>
              <a:t>1</a:t>
            </a:fld>
            <a:endParaRPr lang="en-US"/>
          </a:p>
        </p:txBody>
      </p:sp>
    </p:spTree>
    <p:extLst>
      <p:ext uri="{BB962C8B-B14F-4D97-AF65-F5344CB8AC3E}">
        <p14:creationId xmlns:p14="http://schemas.microsoft.com/office/powerpoint/2010/main" val="844336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Witam</a:t>
            </a:r>
            <a:r>
              <a:rPr lang="pl-PL" baseline="0" dirty="0" smtClean="0"/>
              <a:t> serdecznie. Nazywam się Mirosław Kordos. </a:t>
            </a:r>
          </a:p>
          <a:p>
            <a:r>
              <a:rPr lang="pl-PL" baseline="0" dirty="0" smtClean="0"/>
              <a:t>Chciałem dziś przedstawić zagadnienie </a:t>
            </a:r>
          </a:p>
          <a:p>
            <a:r>
              <a:rPr lang="pl-PL" baseline="0" dirty="0" smtClean="0"/>
              <a:t>selek</a:t>
            </a:r>
            <a:r>
              <a:rPr lang="pl-PL" dirty="0">
                <a:solidFill>
                  <a:schemeClr val="bg2">
                    <a:lumMod val="50000"/>
                  </a:schemeClr>
                </a:solidFill>
              </a:rPr>
              <a:t>cji informacji w eksploracji danych z wykorzystaniem programu RapidMiner. </a:t>
            </a:r>
          </a:p>
          <a:p>
            <a:r>
              <a:rPr lang="pl-PL" dirty="0">
                <a:solidFill>
                  <a:schemeClr val="bg2">
                    <a:lumMod val="50000"/>
                  </a:schemeClr>
                </a:solidFill>
              </a:rPr>
              <a:t>Przy przygotowaniu tej prezentacji korzystałem z pomocy mojego kolegi Marcina Blachnika, za co chciałem mu tutaj podziękować. </a:t>
            </a:r>
            <a:endParaRPr lang="en-US" dirty="0"/>
          </a:p>
        </p:txBody>
      </p:sp>
      <p:sp>
        <p:nvSpPr>
          <p:cNvPr id="4" name="Slide Number Placeholder 3"/>
          <p:cNvSpPr>
            <a:spLocks noGrp="1"/>
          </p:cNvSpPr>
          <p:nvPr>
            <p:ph type="sldNum" sz="quarter" idx="10"/>
          </p:nvPr>
        </p:nvSpPr>
        <p:spPr/>
        <p:txBody>
          <a:bodyPr/>
          <a:lstStyle/>
          <a:p>
            <a:fld id="{9C1D4B9D-A52C-4B12-A383-D20CA3AECD61}" type="slidenum">
              <a:rPr lang="en-US" smtClean="0"/>
              <a:t>2</a:t>
            </a:fld>
            <a:endParaRPr lang="en-US"/>
          </a:p>
        </p:txBody>
      </p:sp>
    </p:spTree>
    <p:extLst>
      <p:ext uri="{BB962C8B-B14F-4D97-AF65-F5344CB8AC3E}">
        <p14:creationId xmlns:p14="http://schemas.microsoft.com/office/powerpoint/2010/main" val="844336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Witam</a:t>
            </a:r>
            <a:r>
              <a:rPr lang="pl-PL" baseline="0" dirty="0" smtClean="0"/>
              <a:t> serdecznie. Nazywam się Mirosław Kordos. </a:t>
            </a:r>
          </a:p>
          <a:p>
            <a:r>
              <a:rPr lang="pl-PL" baseline="0" dirty="0" smtClean="0"/>
              <a:t>Chciałem dziś predstawić zagadnienie </a:t>
            </a:r>
          </a:p>
          <a:p>
            <a:r>
              <a:rPr lang="pl-PL" baseline="0" dirty="0" smtClean="0"/>
              <a:t>selek</a:t>
            </a:r>
            <a:r>
              <a:rPr lang="pl-PL" dirty="0">
                <a:solidFill>
                  <a:schemeClr val="bg2">
                    <a:lumMod val="50000"/>
                  </a:schemeClr>
                </a:solidFill>
              </a:rPr>
              <a:t>cji informacji w eksploracji danych z wykorzystaniem programu RapidMiner. </a:t>
            </a:r>
          </a:p>
          <a:p>
            <a:r>
              <a:rPr lang="pl-PL" dirty="0">
                <a:solidFill>
                  <a:schemeClr val="bg2">
                    <a:lumMod val="50000"/>
                  </a:schemeClr>
                </a:solidFill>
              </a:rPr>
              <a:t>Przy przygotowaniu tej prezentacji korzystałem z pomocy mojego kolegi Marcina Blachnika, za co chciałem mu tutaj podziękować. </a:t>
            </a:r>
            <a:endParaRPr lang="en-US" dirty="0"/>
          </a:p>
        </p:txBody>
      </p:sp>
      <p:sp>
        <p:nvSpPr>
          <p:cNvPr id="4" name="Slide Number Placeholder 3"/>
          <p:cNvSpPr>
            <a:spLocks noGrp="1"/>
          </p:cNvSpPr>
          <p:nvPr>
            <p:ph type="sldNum" sz="quarter" idx="10"/>
          </p:nvPr>
        </p:nvSpPr>
        <p:spPr/>
        <p:txBody>
          <a:bodyPr/>
          <a:lstStyle/>
          <a:p>
            <a:fld id="{9C1D4B9D-A52C-4B12-A383-D20CA3AECD61}" type="slidenum">
              <a:rPr lang="en-US" smtClean="0"/>
              <a:t>3</a:t>
            </a:fld>
            <a:endParaRPr lang="en-US"/>
          </a:p>
        </p:txBody>
      </p:sp>
    </p:spTree>
    <p:extLst>
      <p:ext uri="{BB962C8B-B14F-4D97-AF65-F5344CB8AC3E}">
        <p14:creationId xmlns:p14="http://schemas.microsoft.com/office/powerpoint/2010/main" val="844336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pl-PL" altLang="pl-PL" dirty="0" smtClean="0"/>
              <a:t>The</a:t>
            </a:r>
            <a:r>
              <a:rPr lang="en-US" altLang="pl-PL" dirty="0" smtClean="0"/>
              <a:t> purpose of CNN </a:t>
            </a:r>
            <a:r>
              <a:rPr lang="pl-PL" altLang="pl-PL" dirty="0" smtClean="0"/>
              <a:t>(Condensed Nearest Neighbor)</a:t>
            </a:r>
            <a:r>
              <a:rPr lang="en-US" altLang="pl-PL" dirty="0" smtClean="0"/>
              <a:t> is to reject these instances, which do not bring any additional information into the classification process. The algorithm starts with only one randomly chosen instance from the original dataset T. And this instance is added to the new dataset P.</a:t>
            </a:r>
          </a:p>
          <a:p>
            <a:pPr eaLnBrk="1" hangingPunct="1"/>
            <a:r>
              <a:rPr lang="en-US" altLang="pl-PL" dirty="0" smtClean="0"/>
              <a:t>Then each remaining instance from T is classified with the k-NN algorithm, using </a:t>
            </a:r>
            <a:br>
              <a:rPr lang="en-US" altLang="pl-PL" dirty="0" smtClean="0"/>
            </a:br>
            <a:r>
              <a:rPr lang="en-US" altLang="pl-PL" dirty="0" smtClean="0"/>
              <a:t>the k nearest neighbors from the dataset P. Only if the classification is wrong - the instance </a:t>
            </a:r>
            <a:r>
              <a:rPr lang="pl-PL" altLang="pl-PL" dirty="0" smtClean="0"/>
              <a:t>is added to P</a:t>
            </a:r>
            <a:r>
              <a:rPr lang="en-US" altLang="pl-PL" dirty="0" smtClean="0"/>
              <a:t>.</a:t>
            </a:r>
            <a:endParaRPr lang="pl-PL" altLang="pl-PL" dirty="0" smtClean="0"/>
          </a:p>
          <a:p>
            <a:pPr eaLnBrk="1" hangingPunct="1"/>
            <a:endParaRPr lang="pl-PL" altLang="pl-PL" dirty="0" smtClean="0"/>
          </a:p>
        </p:txBody>
      </p:sp>
      <p:sp>
        <p:nvSpPr>
          <p:cNvPr id="4" name="Slide Number Placeholder 3"/>
          <p:cNvSpPr>
            <a:spLocks noGrp="1"/>
          </p:cNvSpPr>
          <p:nvPr>
            <p:ph type="sldNum" sz="quarter" idx="5"/>
          </p:nvPr>
        </p:nvSpPr>
        <p:spPr/>
        <p:txBody>
          <a:bodyPr/>
          <a:lstStyle/>
          <a:p>
            <a:pPr>
              <a:defRPr/>
            </a:pPr>
            <a:fld id="{D9429235-E8B0-4F35-8721-1F2912D4FC08}" type="slidenum">
              <a:rPr lang="pl-PL" smtClean="0"/>
              <a:pPr>
                <a:defRPr/>
              </a:pPr>
              <a:t>6</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Wstępne przetwarzanie danych jest najczęściej tym etapem eksploracji danych od którego najbardziej zależy jakość całego systemu. Bowiem jakość możliwych do uzyskania wyników jest ograniczona jakością samych danych i nawet najlepsza metoda nie da dobrych wyników, jeśli dane będą niskiej jakości, czyli będą zawierały dużo błędów pomiarowych, błędów przetwarzania, lub dużą ilość nie istotnych danych. To ostatnie dodatkowo wpływa na czas działania modeli, a czasami powoduje wręcz nie możliwość przeprowadzenia obliczeń ze względu na ograniczenia czasowe i pamięciowe. Istotnym elementem wstępnego przetwarzania danych jest selekcja informacji celem poprawy dokładności przewidywania i redukcji rozmiaru danych. </a:t>
            </a:r>
            <a:endParaRPr lang="en-US" dirty="0"/>
          </a:p>
          <a:p>
            <a:r>
              <a:rPr lang="pl-PL" dirty="0"/>
              <a:t> </a:t>
            </a:r>
            <a:endParaRPr lang="en-US" dirty="0"/>
          </a:p>
          <a:p>
            <a:r>
              <a:rPr lang="pl-PL" dirty="0"/>
              <a:t>Redukcję rozmiaru danych przeprowadza się w trzech podstawowych celach:</a:t>
            </a:r>
            <a:endParaRPr lang="en-US" dirty="0"/>
          </a:p>
          <a:p>
            <a:r>
              <a:rPr lang="pl-PL" dirty="0"/>
              <a:t>- aby umożliwić ich skuteczne dalsze przetwarzanie, które na pełnych danych może być niewykonalne ze względu na wymagany czas obliczeń.</a:t>
            </a:r>
            <a:endParaRPr lang="en-US" dirty="0"/>
          </a:p>
          <a:p>
            <a:r>
              <a:rPr lang="pl-PL" dirty="0"/>
              <a:t>- aby wybrać reprezentatywne dane, umożliwiające łatwą interpretację danych i procesów, które te dane opisują.  </a:t>
            </a:r>
            <a:endParaRPr lang="en-US" dirty="0"/>
          </a:p>
          <a:p>
            <a:r>
              <a:rPr lang="pl-PL" dirty="0"/>
              <a:t>- nawet jeśli danych nie jest zbyt dużo, ani nie są zaszumiome, ich odpowiednia selekcja może poprawić działanie modelu.</a:t>
            </a:r>
            <a:endParaRPr lang="en-US" dirty="0"/>
          </a:p>
          <a:p>
            <a:r>
              <a:rPr lang="pl-PL" dirty="0"/>
              <a:t> </a:t>
            </a:r>
            <a:endParaRPr lang="en-US" dirty="0"/>
          </a:p>
          <a:p>
            <a:r>
              <a:rPr lang="pl-PL" dirty="0"/>
              <a:t>Redukcję szumu natomiast przeprowadza się, aby wyeliminować błędne lub zniekształcone dane, które niekorzystnie wpłynęły by na działanie modelu. </a:t>
            </a:r>
            <a:endParaRPr lang="en-US" dirty="0"/>
          </a:p>
          <a:p>
            <a:r>
              <a:rPr lang="pl-PL" dirty="0"/>
              <a:t> </a:t>
            </a:r>
            <a:endParaRPr lang="en-US" dirty="0"/>
          </a:p>
          <a:p>
            <a:r>
              <a:rPr lang="pl-PL" dirty="0"/>
              <a:t>Istnieją dwa podstawowe sposoby zarówno redukcji rozmiaru danych, jak i redukcji szumu w danych, którym poświęcona jest ta prezentacja:</a:t>
            </a:r>
            <a:endParaRPr lang="en-US" dirty="0"/>
          </a:p>
          <a:p>
            <a:r>
              <a:rPr lang="pl-PL" dirty="0"/>
              <a:t>- selekcja cech</a:t>
            </a:r>
            <a:endParaRPr lang="en-US" dirty="0"/>
          </a:p>
          <a:p>
            <a:r>
              <a:rPr lang="pl-PL" dirty="0"/>
              <a:t>- selekcja wektorów</a:t>
            </a:r>
            <a:endParaRPr lang="en-US" dirty="0"/>
          </a:p>
        </p:txBody>
      </p:sp>
      <p:sp>
        <p:nvSpPr>
          <p:cNvPr id="4" name="Slide Number Placeholder 3"/>
          <p:cNvSpPr>
            <a:spLocks noGrp="1"/>
          </p:cNvSpPr>
          <p:nvPr>
            <p:ph type="sldNum" sz="quarter" idx="10"/>
          </p:nvPr>
        </p:nvSpPr>
        <p:spPr/>
        <p:txBody>
          <a:bodyPr/>
          <a:lstStyle/>
          <a:p>
            <a:fld id="{9C1D4B9D-A52C-4B12-A383-D20CA3AECD61}" type="slidenum">
              <a:rPr lang="en-US" smtClean="0"/>
              <a:t>7</a:t>
            </a:fld>
            <a:endParaRPr lang="en-US"/>
          </a:p>
        </p:txBody>
      </p:sp>
    </p:spTree>
    <p:extLst>
      <p:ext uri="{BB962C8B-B14F-4D97-AF65-F5344CB8AC3E}">
        <p14:creationId xmlns:p14="http://schemas.microsoft.com/office/powerpoint/2010/main" val="1433531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pl-PL" altLang="pl-PL" dirty="0" smtClean="0"/>
          </a:p>
          <a:p>
            <a:pPr eaLnBrk="1" hangingPunct="1"/>
            <a:endParaRPr lang="pl-PL" altLang="pl-PL" dirty="0" smtClean="0"/>
          </a:p>
        </p:txBody>
      </p:sp>
      <p:sp>
        <p:nvSpPr>
          <p:cNvPr id="4" name="Slide Number Placeholder 3"/>
          <p:cNvSpPr>
            <a:spLocks noGrp="1"/>
          </p:cNvSpPr>
          <p:nvPr>
            <p:ph type="sldNum" sz="quarter" idx="5"/>
          </p:nvPr>
        </p:nvSpPr>
        <p:spPr/>
        <p:txBody>
          <a:bodyPr/>
          <a:lstStyle/>
          <a:p>
            <a:pPr>
              <a:defRPr/>
            </a:pPr>
            <a:fld id="{D9429235-E8B0-4F35-8721-1F2912D4FC08}" type="slidenum">
              <a:rPr lang="pl-PL" smtClean="0"/>
              <a:pPr>
                <a:defRPr/>
              </a:pPr>
              <a:t>47</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pl-PL" altLang="pl-PL" dirty="0" smtClean="0"/>
          </a:p>
        </p:txBody>
      </p:sp>
      <p:sp>
        <p:nvSpPr>
          <p:cNvPr id="4" name="Slide Number Placeholder 3"/>
          <p:cNvSpPr>
            <a:spLocks noGrp="1"/>
          </p:cNvSpPr>
          <p:nvPr>
            <p:ph type="sldNum" sz="quarter" idx="5"/>
          </p:nvPr>
        </p:nvSpPr>
        <p:spPr/>
        <p:txBody>
          <a:bodyPr/>
          <a:lstStyle/>
          <a:p>
            <a:pPr>
              <a:defRPr/>
            </a:pPr>
            <a:fld id="{D9429235-E8B0-4F35-8721-1F2912D4FC08}" type="slidenum">
              <a:rPr lang="pl-PL" smtClean="0"/>
              <a:pPr>
                <a:defRPr/>
              </a:pPr>
              <a:t>48</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3714750"/>
            <a:ext cx="9147765" cy="143406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44BAD3D-68BB-482A-8013-9C7D2033BA8F}" type="datetimeFigureOut">
              <a:rPr lang="en-US" smtClean="0"/>
              <a:t>1/5/2016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724B1C7-BCE3-413D-91CA-4F3E959FDD3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10997"/>
            <a:ext cx="8229600" cy="3289553"/>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44BAD3D-68BB-482A-8013-9C7D2033BA8F}" type="datetimeFigureOut">
              <a:rPr lang="en-US" smtClean="0"/>
              <a:t>1/5/2016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724B1C7-BCE3-413D-91CA-4F3E959FDD3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0"/>
            <a:ext cx="1777470" cy="419457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81"/>
            <a:ext cx="6324600" cy="419457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44BAD3D-68BB-482A-8013-9C7D2033BA8F}" type="datetimeFigureOut">
              <a:rPr lang="en-US" smtClean="0"/>
              <a:t>1/5/2016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724B1C7-BCE3-413D-91CA-4F3E959FDD3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44BAD3D-68BB-482A-8013-9C7D2033BA8F}" type="datetimeFigureOut">
              <a:rPr lang="en-US" smtClean="0"/>
              <a:t>1/5/2016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724B1C7-BCE3-413D-91CA-4F3E959FDD30}"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44BAD3D-68BB-482A-8013-9C7D2033BA8F}" type="datetimeFigureOut">
              <a:rPr lang="en-US" smtClean="0"/>
              <a:t>1/5/2016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724B1C7-BCE3-413D-91CA-4F3E959FDD30}" type="slidenum">
              <a:rPr lang="en-US" smtClean="0"/>
              <a:t>‹#›</a:t>
            </a:fld>
            <a:endParaRPr lang="en-US"/>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44BAD3D-68BB-482A-8013-9C7D2033BA8F}" type="datetimeFigureOut">
              <a:rPr lang="en-US" smtClean="0"/>
              <a:t>1/5/2016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724B1C7-BCE3-413D-91CA-4F3E959FDD30}"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083221"/>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083221"/>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44BAD3D-68BB-482A-8013-9C7D2033BA8F}" type="datetimeFigureOut">
              <a:rPr lang="en-US" smtClean="0"/>
              <a:t>1/5/2016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724B1C7-BCE3-413D-91CA-4F3E959FDD3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44BAD3D-68BB-482A-8013-9C7D2033BA8F}" type="datetimeFigureOut">
              <a:rPr lang="en-US" smtClean="0"/>
              <a:t>1/5/2016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724B1C7-BCE3-413D-91CA-4F3E959FDD30}"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44BAD3D-68BB-482A-8013-9C7D2033BA8F}" type="datetimeFigureOut">
              <a:rPr lang="en-US" smtClean="0"/>
              <a:t>1/5/2016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724B1C7-BCE3-413D-91CA-4F3E959FDD3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4805958"/>
            <a:ext cx="1920240" cy="274320"/>
          </a:xfrm>
        </p:spPr>
        <p:txBody>
          <a:bodyPr/>
          <a:lstStyle>
            <a:extLst/>
          </a:lstStyle>
          <a:p>
            <a:fld id="{144BAD3D-68BB-482A-8013-9C7D2033BA8F}" type="datetimeFigureOut">
              <a:rPr lang="en-US" smtClean="0"/>
              <a:t>1/5/2016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724B1C7-BCE3-413D-91CA-4F3E959FDD3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44BAD3D-68BB-482A-8013-9C7D2033BA8F}" type="datetimeFigureOut">
              <a:rPr lang="en-US" smtClean="0"/>
              <a:t>1/5/2016</a:t>
            </a:fld>
            <a:endParaRPr lang="en-US"/>
          </a:p>
        </p:txBody>
      </p:sp>
      <p:sp>
        <p:nvSpPr>
          <p:cNvPr id="6" name="Footer Placeholder 5"/>
          <p:cNvSpPr>
            <a:spLocks noGrp="1"/>
          </p:cNvSpPr>
          <p:nvPr>
            <p:ph type="ftr" sz="quarter" idx="11"/>
          </p:nvPr>
        </p:nvSpPr>
        <p:spPr>
          <a:xfrm>
            <a:off x="4380073" y="4805958"/>
            <a:ext cx="2350681" cy="273844"/>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724B1C7-BCE3-413D-91CA-4F3E959FDD30}" type="slidenum">
              <a:rPr lang="en-US" smtClean="0"/>
              <a:t>‹#›</a:t>
            </a:fld>
            <a:endParaRPr lang="en-US"/>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4343440"/>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4343440"/>
            <a:ext cx="3402314" cy="810651"/>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fld id="{144BAD3D-68BB-482A-8013-9C7D2033BA8F}" type="datetimeFigureOut">
              <a:rPr lang="en-US" smtClean="0"/>
              <a:t>1/5/2016</a:t>
            </a:fld>
            <a:endParaRPr lang="en-US"/>
          </a:p>
        </p:txBody>
      </p:sp>
      <p:sp>
        <p:nvSpPr>
          <p:cNvPr id="22" name="Footer Placeholder 21"/>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fld id="{5724B1C7-BCE3-413D-91CA-4F3E959FDD3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EAF%20Electric%20Arc%20Furnace.mp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2" Type="http://schemas.openxmlformats.org/officeDocument/2006/relationships/hyperlink" Target="http://kordos.com/pw"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7" name="Rectangle 6"/>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sp>
        <p:nvSpPr>
          <p:cNvPr id="15" name="Title 1"/>
          <p:cNvSpPr txBox="1">
            <a:spLocks/>
          </p:cNvSpPr>
          <p:nvPr/>
        </p:nvSpPr>
        <p:spPr>
          <a:xfrm>
            <a:off x="389467" y="57150"/>
            <a:ext cx="8449732" cy="2015067"/>
          </a:xfrm>
          <a:prstGeom prst="rect">
            <a:avLst/>
          </a:prstGeom>
        </p:spPr>
        <p:txBody>
          <a:bodyPr vert="horz" rtlCol="0" anchor="ctr">
            <a:normAutofit fontScale="9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pl-PL" sz="3600" dirty="0">
                <a:solidFill>
                  <a:schemeClr val="bg2">
                    <a:lumMod val="50000"/>
                  </a:schemeClr>
                </a:solidFill>
              </a:rPr>
              <a:t>Selekcja </a:t>
            </a:r>
            <a:r>
              <a:rPr lang="pl-PL" sz="3600" dirty="0" smtClean="0">
                <a:solidFill>
                  <a:schemeClr val="bg2">
                    <a:lumMod val="50000"/>
                  </a:schemeClr>
                </a:solidFill>
              </a:rPr>
              <a:t>informacji </a:t>
            </a:r>
            <a:r>
              <a:rPr lang="pl-PL" sz="3600" dirty="0">
                <a:solidFill>
                  <a:schemeClr val="bg2">
                    <a:lumMod val="50000"/>
                  </a:schemeClr>
                </a:solidFill>
              </a:rPr>
              <a:t>w </a:t>
            </a:r>
            <a:r>
              <a:rPr lang="pl-PL" sz="3600" dirty="0" smtClean="0">
                <a:solidFill>
                  <a:schemeClr val="bg2">
                    <a:lumMod val="50000"/>
                  </a:schemeClr>
                </a:solidFill>
              </a:rPr>
              <a:t>eksploracji </a:t>
            </a:r>
            <a:r>
              <a:rPr lang="pl-PL" sz="3600" dirty="0">
                <a:solidFill>
                  <a:schemeClr val="bg2">
                    <a:lumMod val="50000"/>
                  </a:schemeClr>
                </a:solidFill>
              </a:rPr>
              <a:t>danych </a:t>
            </a:r>
            <a:br>
              <a:rPr lang="pl-PL" sz="3600" dirty="0">
                <a:solidFill>
                  <a:schemeClr val="bg2">
                    <a:lumMod val="50000"/>
                  </a:schemeClr>
                </a:solidFill>
              </a:rPr>
            </a:br>
            <a:r>
              <a:rPr lang="pl-PL" sz="3600" dirty="0">
                <a:solidFill>
                  <a:schemeClr val="bg2">
                    <a:lumMod val="50000"/>
                  </a:schemeClr>
                </a:solidFill>
              </a:rPr>
              <a:t>z wykorzystaniem programu RapidMiner</a:t>
            </a:r>
            <a:r>
              <a:rPr lang="en-US" dirty="0" smtClean="0"/>
              <a:t/>
            </a:r>
            <a:br>
              <a:rPr lang="en-US" dirty="0" smtClean="0"/>
            </a:br>
            <a:endParaRPr lang="en-US" dirty="0"/>
          </a:p>
        </p:txBody>
      </p:sp>
      <p:sp>
        <p:nvSpPr>
          <p:cNvPr id="16" name="Title 2"/>
          <p:cNvSpPr txBox="1">
            <a:spLocks/>
          </p:cNvSpPr>
          <p:nvPr/>
        </p:nvSpPr>
        <p:spPr>
          <a:xfrm>
            <a:off x="6417733" y="3944124"/>
            <a:ext cx="2286000" cy="895350"/>
          </a:xfrm>
          <a:prstGeom prst="rect">
            <a:avLst/>
          </a:prstGeom>
        </p:spPr>
        <p:txBody>
          <a:bodyPr vert="horz" anchor="b">
            <a:no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pl-PL" sz="1600" dirty="0" smtClean="0">
                <a:solidFill>
                  <a:schemeClr val="tx1"/>
                </a:solidFill>
              </a:rPr>
              <a:t>Mirosław Kordos </a:t>
            </a:r>
          </a:p>
          <a:p>
            <a:r>
              <a:rPr lang="pl-PL" sz="1600" dirty="0" smtClean="0">
                <a:solidFill>
                  <a:schemeClr val="tx1"/>
                </a:solidFill>
              </a:rPr>
              <a:t>Lipiec 2015</a:t>
            </a:r>
            <a:endParaRPr lang="en-US" sz="1600" dirty="0">
              <a:solidFill>
                <a:schemeClr val="tx1"/>
              </a:solidFill>
            </a:endParaRPr>
          </a:p>
        </p:txBody>
      </p:sp>
    </p:spTree>
    <p:extLst>
      <p:ext uri="{BB962C8B-B14F-4D97-AF65-F5344CB8AC3E}">
        <p14:creationId xmlns:p14="http://schemas.microsoft.com/office/powerpoint/2010/main" val="417858876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899869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00095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9" name="Rectangle 8"/>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76"/>
            <a:ext cx="9144000" cy="5138148"/>
          </a:xfrm>
          <a:prstGeom prst="rect">
            <a:avLst/>
          </a:prstGeom>
        </p:spPr>
      </p:pic>
    </p:spTree>
    <p:extLst>
      <p:ext uri="{BB962C8B-B14F-4D97-AF65-F5344CB8AC3E}">
        <p14:creationId xmlns:p14="http://schemas.microsoft.com/office/powerpoint/2010/main" val="65656860"/>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9" name="Rectangle 8"/>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76"/>
            <a:ext cx="9144000" cy="5138148"/>
          </a:xfrm>
          <a:prstGeom prst="rect">
            <a:avLst/>
          </a:prstGeom>
        </p:spPr>
      </p:pic>
    </p:spTree>
    <p:extLst>
      <p:ext uri="{BB962C8B-B14F-4D97-AF65-F5344CB8AC3E}">
        <p14:creationId xmlns:p14="http://schemas.microsoft.com/office/powerpoint/2010/main" val="2791745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708392" cy="5143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4324226"/>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707884"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536031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0400" y="0"/>
            <a:ext cx="5181600" cy="1276350"/>
          </a:xfrm>
        </p:spPr>
        <p:txBody>
          <a:bodyPr>
            <a:noAutofit/>
          </a:bodyPr>
          <a:lstStyle/>
          <a:p>
            <a:r>
              <a:rPr lang="pl-PL" sz="3200" dirty="0" smtClean="0">
                <a:solidFill>
                  <a:schemeClr val="bg2">
                    <a:lumMod val="50000"/>
                  </a:schemeClr>
                </a:solidFill>
              </a:rPr>
              <a:t>Plan Prezentacji</a:t>
            </a:r>
            <a:endParaRPr lang="en-US" sz="3200" dirty="0">
              <a:solidFill>
                <a:schemeClr val="bg2">
                  <a:lumMod val="50000"/>
                </a:schemeClr>
              </a:solidFill>
            </a:endParaRPr>
          </a:p>
        </p:txBody>
      </p:sp>
      <p:sp>
        <p:nvSpPr>
          <p:cNvPr id="7" name="Content Placeholder 1"/>
          <p:cNvSpPr txBox="1">
            <a:spLocks/>
          </p:cNvSpPr>
          <p:nvPr/>
        </p:nvSpPr>
        <p:spPr>
          <a:xfrm>
            <a:off x="3095382" y="1335382"/>
            <a:ext cx="5870448" cy="3352801"/>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pPr>
            <a:r>
              <a:rPr lang="pl-PL" sz="1800" dirty="0" smtClean="0"/>
              <a:t>Wprowadzenie</a:t>
            </a:r>
          </a:p>
          <a:p>
            <a:pPr>
              <a:lnSpc>
                <a:spcPct val="124000"/>
              </a:lnSpc>
            </a:pPr>
            <a:r>
              <a:rPr lang="pl-PL" sz="1800" dirty="0"/>
              <a:t>Demonstracja Programu </a:t>
            </a:r>
            <a:r>
              <a:rPr lang="pl-PL" sz="1800" dirty="0" smtClean="0"/>
              <a:t>RapidMiner</a:t>
            </a:r>
          </a:p>
          <a:p>
            <a:pPr>
              <a:lnSpc>
                <a:spcPct val="124000"/>
              </a:lnSpc>
            </a:pPr>
            <a:r>
              <a:rPr lang="pl-PL" sz="2400" b="1" dirty="0"/>
              <a:t>Selekcja cech – </a:t>
            </a:r>
            <a:r>
              <a:rPr lang="pl-PL" sz="2400" b="1" dirty="0" smtClean="0"/>
              <a:t>Filtry</a:t>
            </a:r>
          </a:p>
          <a:p>
            <a:pPr>
              <a:lnSpc>
                <a:spcPct val="124000"/>
              </a:lnSpc>
            </a:pPr>
            <a:r>
              <a:rPr lang="pl-PL" sz="1800" dirty="0" smtClean="0"/>
              <a:t>Selekcja cech – Wrappery</a:t>
            </a:r>
          </a:p>
          <a:p>
            <a:pPr>
              <a:lnSpc>
                <a:spcPct val="124000"/>
              </a:lnSpc>
            </a:pPr>
            <a:r>
              <a:rPr lang="pl-PL" sz="1800" dirty="0" smtClean="0"/>
              <a:t>Selekcja cech – Metody Wbudowane  </a:t>
            </a:r>
            <a:endParaRPr lang="pl-PL" sz="1800" dirty="0"/>
          </a:p>
          <a:p>
            <a:pPr>
              <a:lnSpc>
                <a:spcPct val="124000"/>
              </a:lnSpc>
            </a:pPr>
            <a:r>
              <a:rPr lang="pl-PL" sz="1800" dirty="0" smtClean="0"/>
              <a:t>Selekcja </a:t>
            </a:r>
            <a:r>
              <a:rPr lang="pl-PL" sz="1800" dirty="0"/>
              <a:t>wektorów w zagadnieniach </a:t>
            </a:r>
            <a:r>
              <a:rPr lang="pl-PL" sz="1800" dirty="0" smtClean="0"/>
              <a:t>klasyfikacji</a:t>
            </a:r>
          </a:p>
          <a:p>
            <a:pPr>
              <a:lnSpc>
                <a:spcPct val="124000"/>
              </a:lnSpc>
            </a:pPr>
            <a:r>
              <a:rPr lang="pl-PL" sz="1800" dirty="0"/>
              <a:t>Selekcja wektorów w zagadnieniach </a:t>
            </a:r>
            <a:r>
              <a:rPr lang="pl-PL" sz="1800" dirty="0" smtClean="0"/>
              <a:t>regresji</a:t>
            </a:r>
          </a:p>
          <a:p>
            <a:pPr>
              <a:lnSpc>
                <a:spcPct val="124000"/>
              </a:lnSpc>
            </a:pPr>
            <a:r>
              <a:rPr lang="pl-PL" sz="1800" dirty="0"/>
              <a:t>Integracja selekcji cech z selekcją </a:t>
            </a:r>
            <a:r>
              <a:rPr lang="pl-PL" sz="1800" dirty="0" smtClean="0"/>
              <a:t>wektorów</a:t>
            </a:r>
          </a:p>
          <a:p>
            <a:pPr>
              <a:lnSpc>
                <a:spcPct val="124000"/>
              </a:lnSpc>
            </a:pPr>
            <a:endParaRPr lang="pl-PL" sz="1800" dirty="0" smtClean="0"/>
          </a:p>
        </p:txBody>
      </p:sp>
      <p:sp>
        <p:nvSpPr>
          <p:cNvPr id="15" name="Content Placeholder 1"/>
          <p:cNvSpPr txBox="1">
            <a:spLocks/>
          </p:cNvSpPr>
          <p:nvPr/>
        </p:nvSpPr>
        <p:spPr>
          <a:xfrm>
            <a:off x="3242732" y="4309533"/>
            <a:ext cx="5825067" cy="447888"/>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sz="1800" dirty="0"/>
          </a:p>
        </p:txBody>
      </p:sp>
      <p:sp>
        <p:nvSpPr>
          <p:cNvPr id="10" name="Rectangle 9"/>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11" name="Rectangle 10"/>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spTree>
    <p:extLst>
      <p:ext uri="{BB962C8B-B14F-4D97-AF65-F5344CB8AC3E}">
        <p14:creationId xmlns:p14="http://schemas.microsoft.com/office/powerpoint/2010/main" val="2525407227"/>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95350"/>
          </a:xfrm>
        </p:spPr>
        <p:txBody>
          <a:bodyPr>
            <a:noAutofit/>
          </a:bodyPr>
          <a:lstStyle/>
          <a:p>
            <a:pPr algn="ctr"/>
            <a:r>
              <a:rPr lang="pl-PL" sz="3200" dirty="0" smtClean="0">
                <a:solidFill>
                  <a:schemeClr val="bg2">
                    <a:lumMod val="50000"/>
                  </a:schemeClr>
                </a:solidFill>
              </a:rPr>
              <a:t>Selekcja cech – Filtry i Wrappery</a:t>
            </a:r>
            <a:endParaRPr lang="en-US" sz="3200" dirty="0">
              <a:solidFill>
                <a:schemeClr val="bg2">
                  <a:lumMod val="50000"/>
                </a:schemeClr>
              </a:solidFill>
            </a:endParaRPr>
          </a:p>
        </p:txBody>
      </p:sp>
      <p:sp>
        <p:nvSpPr>
          <p:cNvPr id="2" name="Rectangle 1"/>
          <p:cNvSpPr/>
          <p:nvPr/>
        </p:nvSpPr>
        <p:spPr>
          <a:xfrm>
            <a:off x="4038600" y="1425357"/>
            <a:ext cx="4665132" cy="3108543"/>
          </a:xfrm>
          <a:prstGeom prst="rect">
            <a:avLst/>
          </a:prstGeom>
        </p:spPr>
        <p:txBody>
          <a:bodyPr wrap="square">
            <a:spAutoFit/>
          </a:bodyPr>
          <a:lstStyle/>
          <a:p>
            <a:r>
              <a:rPr lang="pl-PL" b="1" dirty="0" smtClean="0"/>
              <a:t>Filtry</a:t>
            </a:r>
            <a:r>
              <a:rPr lang="pl-PL" dirty="0" smtClean="0"/>
              <a:t> </a:t>
            </a:r>
            <a:r>
              <a:rPr lang="pl-PL" sz="1600" dirty="0" smtClean="0"/>
              <a:t>dokonują </a:t>
            </a:r>
            <a:r>
              <a:rPr lang="pl-PL" sz="1600" dirty="0"/>
              <a:t>selekcji cech </a:t>
            </a:r>
            <a:r>
              <a:rPr lang="pl-PL" sz="1600" dirty="0" smtClean="0"/>
              <a:t>przed właściwym procesem uczenia modelu bez dokładnego uwzględnienia zależności między poszczególnymy cechamy.</a:t>
            </a:r>
          </a:p>
          <a:p>
            <a:r>
              <a:rPr lang="pl-PL" sz="1600" dirty="0" smtClean="0">
                <a:solidFill>
                  <a:srgbClr val="00B050"/>
                </a:solidFill>
              </a:rPr>
              <a:t>Szybsze i mniej dokładne.</a:t>
            </a:r>
          </a:p>
          <a:p>
            <a:endParaRPr lang="pl-PL" sz="1600" dirty="0"/>
          </a:p>
          <a:p>
            <a:endParaRPr lang="pl-PL" sz="1600" dirty="0" smtClean="0"/>
          </a:p>
          <a:p>
            <a:r>
              <a:rPr lang="pl-PL" b="1" dirty="0" smtClean="0"/>
              <a:t>Wrappery</a:t>
            </a:r>
            <a:r>
              <a:rPr lang="pl-PL" dirty="0" smtClean="0"/>
              <a:t> </a:t>
            </a:r>
            <a:r>
              <a:rPr lang="pl-PL" sz="1600" dirty="0" smtClean="0"/>
              <a:t>dokonują selekcji cech na podstawie wyników uczenia i predykcji modelu z dokładnym uwzględnieniem zależności między poszczególnymi cechami. </a:t>
            </a:r>
            <a:r>
              <a:rPr lang="pl-PL" sz="1600" dirty="0" smtClean="0">
                <a:solidFill>
                  <a:srgbClr val="FF0000"/>
                </a:solidFill>
              </a:rPr>
              <a:t>Czasochłonne ale dokładniejsze.</a:t>
            </a:r>
          </a:p>
        </p:txBody>
      </p:sp>
      <p:sp>
        <p:nvSpPr>
          <p:cNvPr id="10" name="Rectangle 9"/>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11" name="Rectangle 10"/>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spTree>
    <p:extLst>
      <p:ext uri="{BB962C8B-B14F-4D97-AF65-F5344CB8AC3E}">
        <p14:creationId xmlns:p14="http://schemas.microsoft.com/office/powerpoint/2010/main" val="2004287967"/>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4038600" cy="1123950"/>
          </a:xfrm>
        </p:spPr>
        <p:txBody>
          <a:bodyPr>
            <a:noAutofit/>
          </a:bodyPr>
          <a:lstStyle/>
          <a:p>
            <a:pPr algn="ctr"/>
            <a:r>
              <a:rPr lang="pl-PL" sz="2800" dirty="0" smtClean="0">
                <a:solidFill>
                  <a:schemeClr val="bg2">
                    <a:lumMod val="50000"/>
                  </a:schemeClr>
                </a:solidFill>
              </a:rPr>
              <a:t>Selekcja cech </a:t>
            </a:r>
            <a:br>
              <a:rPr lang="pl-PL" sz="2800" dirty="0" smtClean="0">
                <a:solidFill>
                  <a:schemeClr val="bg2">
                    <a:lumMod val="50000"/>
                  </a:schemeClr>
                </a:solidFill>
              </a:rPr>
            </a:br>
            <a:r>
              <a:rPr lang="pl-PL" sz="2800" dirty="0" smtClean="0">
                <a:solidFill>
                  <a:schemeClr val="bg2">
                    <a:lumMod val="50000"/>
                  </a:schemeClr>
                </a:solidFill>
              </a:rPr>
              <a:t>– Filtry i Wrappery</a:t>
            </a:r>
            <a:endParaRPr lang="en-US" sz="2800" dirty="0">
              <a:solidFill>
                <a:schemeClr val="bg2">
                  <a:lumMod val="50000"/>
                </a:schemeClr>
              </a:solidFill>
            </a:endParaRPr>
          </a:p>
        </p:txBody>
      </p:sp>
      <p:sp>
        <p:nvSpPr>
          <p:cNvPr id="15" name="Content Placeholder 1"/>
          <p:cNvSpPr txBox="1">
            <a:spLocks/>
          </p:cNvSpPr>
          <p:nvPr/>
        </p:nvSpPr>
        <p:spPr>
          <a:xfrm>
            <a:off x="3242732" y="4309533"/>
            <a:ext cx="5825067" cy="447888"/>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sz="1800" dirty="0"/>
          </a:p>
        </p:txBody>
      </p:sp>
      <p:sp>
        <p:nvSpPr>
          <p:cNvPr id="10" name="Rectangle 9"/>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11" name="Rectangle 10"/>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8892" y="0"/>
            <a:ext cx="4448175" cy="5143500"/>
          </a:xfrm>
          <a:prstGeom prst="rect">
            <a:avLst/>
          </a:prstGeom>
        </p:spPr>
      </p:pic>
    </p:spTree>
    <p:extLst>
      <p:ext uri="{BB962C8B-B14F-4D97-AF65-F5344CB8AC3E}">
        <p14:creationId xmlns:p14="http://schemas.microsoft.com/office/powerpoint/2010/main" val="3272799712"/>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
          <p:cNvSpPr txBox="1">
            <a:spLocks/>
          </p:cNvSpPr>
          <p:nvPr/>
        </p:nvSpPr>
        <p:spPr>
          <a:xfrm>
            <a:off x="3242732" y="4309533"/>
            <a:ext cx="5825067" cy="447888"/>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sz="1800" dirty="0"/>
          </a:p>
        </p:txBody>
      </p:sp>
      <p:sp>
        <p:nvSpPr>
          <p:cNvPr id="10" name="Rectangle 9"/>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11" name="Rectangle 10"/>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sp>
        <p:nvSpPr>
          <p:cNvPr id="12" name="Title 2"/>
          <p:cNvSpPr>
            <a:spLocks noGrp="1"/>
          </p:cNvSpPr>
          <p:nvPr>
            <p:ph type="title"/>
          </p:nvPr>
        </p:nvSpPr>
        <p:spPr>
          <a:xfrm>
            <a:off x="0" y="0"/>
            <a:ext cx="4038600" cy="1123950"/>
          </a:xfrm>
        </p:spPr>
        <p:txBody>
          <a:bodyPr>
            <a:noAutofit/>
          </a:bodyPr>
          <a:lstStyle/>
          <a:p>
            <a:pPr algn="ctr"/>
            <a:r>
              <a:rPr lang="pl-PL" sz="2800" dirty="0" smtClean="0">
                <a:solidFill>
                  <a:schemeClr val="bg2">
                    <a:lumMod val="50000"/>
                  </a:schemeClr>
                </a:solidFill>
              </a:rPr>
              <a:t>Selekcja cech </a:t>
            </a:r>
            <a:br>
              <a:rPr lang="pl-PL" sz="2800" dirty="0" smtClean="0">
                <a:solidFill>
                  <a:schemeClr val="bg2">
                    <a:lumMod val="50000"/>
                  </a:schemeClr>
                </a:solidFill>
              </a:rPr>
            </a:br>
            <a:r>
              <a:rPr lang="pl-PL" sz="2800" dirty="0" smtClean="0">
                <a:solidFill>
                  <a:schemeClr val="bg2">
                    <a:lumMod val="50000"/>
                  </a:schemeClr>
                </a:solidFill>
              </a:rPr>
              <a:t>– Filtry i Wrappery</a:t>
            </a:r>
            <a:endParaRPr lang="en-US" sz="2800" dirty="0">
              <a:solidFill>
                <a:schemeClr val="bg2">
                  <a:lumMod val="50000"/>
                </a:schemeClr>
              </a:solidFill>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2931" y="216801"/>
            <a:ext cx="5411069" cy="4757421"/>
          </a:xfrm>
          <a:prstGeom prst="rect">
            <a:avLst/>
          </a:prstGeom>
        </p:spPr>
      </p:pic>
    </p:spTree>
    <p:extLst>
      <p:ext uri="{BB962C8B-B14F-4D97-AF65-F5344CB8AC3E}">
        <p14:creationId xmlns:p14="http://schemas.microsoft.com/office/powerpoint/2010/main" val="360148215"/>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220200" cy="895350"/>
          </a:xfrm>
        </p:spPr>
        <p:txBody>
          <a:bodyPr>
            <a:noAutofit/>
          </a:bodyPr>
          <a:lstStyle/>
          <a:p>
            <a:pPr algn="ctr"/>
            <a:r>
              <a:rPr lang="pl-PL" sz="3200" dirty="0" smtClean="0">
                <a:solidFill>
                  <a:schemeClr val="bg2">
                    <a:lumMod val="50000"/>
                  </a:schemeClr>
                </a:solidFill>
              </a:rPr>
              <a:t>Selekcja cech – Filtry: Korelacja</a:t>
            </a:r>
            <a:endParaRPr lang="en-US" sz="3200" dirty="0">
              <a:solidFill>
                <a:schemeClr val="bg2">
                  <a:lumMod val="50000"/>
                </a:schemeClr>
              </a:solidFill>
            </a:endParaRPr>
          </a:p>
        </p:txBody>
      </p:sp>
      <p:sp>
        <p:nvSpPr>
          <p:cNvPr id="15" name="Content Placeholder 1"/>
          <p:cNvSpPr txBox="1">
            <a:spLocks/>
          </p:cNvSpPr>
          <p:nvPr/>
        </p:nvSpPr>
        <p:spPr>
          <a:xfrm>
            <a:off x="3242732" y="4309533"/>
            <a:ext cx="5825067" cy="447888"/>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sz="1800" dirty="0"/>
          </a:p>
        </p:txBody>
      </p:sp>
      <p:sp>
        <p:nvSpPr>
          <p:cNvPr id="10" name="Rectangle 9"/>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11" name="Rectangle 10"/>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1" y="895350"/>
            <a:ext cx="1850706" cy="652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1165" y="1657350"/>
            <a:ext cx="4246035" cy="607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800" y="2443456"/>
            <a:ext cx="1468965" cy="1564618"/>
          </a:xfrm>
          <a:prstGeom prst="rect">
            <a:avLst/>
          </a:prstGeom>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7134" y="2495550"/>
            <a:ext cx="3285068" cy="1460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5265" y="4205287"/>
            <a:ext cx="2562225" cy="695325"/>
          </a:xfrm>
          <a:prstGeom prst="rect">
            <a:avLst/>
          </a:prstGeom>
        </p:spPr>
      </p:pic>
      <p:sp>
        <p:nvSpPr>
          <p:cNvPr id="4" name="TextBox 3"/>
          <p:cNvSpPr txBox="1"/>
          <p:nvPr/>
        </p:nvSpPr>
        <p:spPr>
          <a:xfrm>
            <a:off x="3204631" y="4394977"/>
            <a:ext cx="2950633" cy="276999"/>
          </a:xfrm>
          <a:prstGeom prst="rect">
            <a:avLst/>
          </a:prstGeom>
          <a:noFill/>
        </p:spPr>
        <p:txBody>
          <a:bodyPr wrap="square" rtlCol="0">
            <a:spAutoFit/>
          </a:bodyPr>
          <a:lstStyle/>
          <a:p>
            <a:r>
              <a:rPr lang="en-US" sz="1200" dirty="0"/>
              <a:t>Spearman's rank-order </a:t>
            </a:r>
            <a:r>
              <a:rPr lang="en-US" sz="1200" dirty="0" smtClean="0"/>
              <a:t>correlation</a:t>
            </a:r>
            <a:r>
              <a:rPr lang="pl-PL" sz="1200" dirty="0" smtClean="0"/>
              <a:t>:</a:t>
            </a:r>
            <a:endParaRPr lang="en-US" sz="1200" dirty="0"/>
          </a:p>
        </p:txBody>
      </p:sp>
    </p:spTree>
    <p:extLst>
      <p:ext uri="{BB962C8B-B14F-4D97-AF65-F5344CB8AC3E}">
        <p14:creationId xmlns:p14="http://schemas.microsoft.com/office/powerpoint/2010/main" val="219351102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7" name="Rectangle 6"/>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sp>
        <p:nvSpPr>
          <p:cNvPr id="5" name="Title 1"/>
          <p:cNvSpPr txBox="1">
            <a:spLocks/>
          </p:cNvSpPr>
          <p:nvPr/>
        </p:nvSpPr>
        <p:spPr>
          <a:xfrm>
            <a:off x="389467" y="57150"/>
            <a:ext cx="8449732" cy="2015067"/>
          </a:xfrm>
          <a:prstGeom prst="rect">
            <a:avLst/>
          </a:prstGeom>
        </p:spPr>
        <p:txBody>
          <a:bodyPr vert="horz" rtlCol="0" anchor="ctr">
            <a:normAutofit fontScale="9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pl-PL" sz="3600" dirty="0">
                <a:solidFill>
                  <a:schemeClr val="bg2">
                    <a:lumMod val="50000"/>
                  </a:schemeClr>
                </a:solidFill>
              </a:rPr>
              <a:t>Selekcja </a:t>
            </a:r>
            <a:r>
              <a:rPr lang="pl-PL" sz="3600" dirty="0" smtClean="0">
                <a:solidFill>
                  <a:schemeClr val="bg2">
                    <a:lumMod val="50000"/>
                  </a:schemeClr>
                </a:solidFill>
              </a:rPr>
              <a:t>informacji </a:t>
            </a:r>
            <a:r>
              <a:rPr lang="pl-PL" sz="3600" dirty="0">
                <a:solidFill>
                  <a:schemeClr val="bg2">
                    <a:lumMod val="50000"/>
                  </a:schemeClr>
                </a:solidFill>
              </a:rPr>
              <a:t>w </a:t>
            </a:r>
            <a:r>
              <a:rPr lang="pl-PL" sz="3600" dirty="0" smtClean="0">
                <a:solidFill>
                  <a:schemeClr val="bg2">
                    <a:lumMod val="50000"/>
                  </a:schemeClr>
                </a:solidFill>
              </a:rPr>
              <a:t>eksploracji danych:</a:t>
            </a:r>
            <a:r>
              <a:rPr lang="pl-PL" sz="3600" dirty="0">
                <a:solidFill>
                  <a:schemeClr val="bg2">
                    <a:lumMod val="50000"/>
                  </a:schemeClr>
                </a:solidFill>
              </a:rPr>
              <a:t/>
            </a:r>
            <a:br>
              <a:rPr lang="pl-PL" sz="3600" dirty="0">
                <a:solidFill>
                  <a:schemeClr val="bg2">
                    <a:lumMod val="50000"/>
                  </a:schemeClr>
                </a:solidFill>
              </a:rPr>
            </a:br>
            <a:r>
              <a:rPr lang="pl-PL" sz="3600" dirty="0" smtClean="0">
                <a:solidFill>
                  <a:schemeClr val="bg2">
                    <a:lumMod val="50000"/>
                  </a:schemeClr>
                </a:solidFill>
              </a:rPr>
              <a:t>selekcja cech i wektrów (pól i rekordów)</a:t>
            </a:r>
            <a:r>
              <a:rPr lang="en-US" dirty="0" smtClean="0"/>
              <a:t/>
            </a:r>
            <a:br>
              <a:rPr lang="en-US" dirty="0" smtClean="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485900"/>
            <a:ext cx="9144000" cy="3657600"/>
          </a:xfrm>
          <a:prstGeom prst="rect">
            <a:avLst/>
          </a:prstGeom>
        </p:spPr>
      </p:pic>
    </p:spTree>
    <p:extLst>
      <p:ext uri="{BB962C8B-B14F-4D97-AF65-F5344CB8AC3E}">
        <p14:creationId xmlns:p14="http://schemas.microsoft.com/office/powerpoint/2010/main" val="324909280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220200" cy="895350"/>
          </a:xfrm>
        </p:spPr>
        <p:txBody>
          <a:bodyPr>
            <a:noAutofit/>
          </a:bodyPr>
          <a:lstStyle/>
          <a:p>
            <a:pPr algn="ctr"/>
            <a:r>
              <a:rPr lang="pl-PL" sz="3200" dirty="0" smtClean="0">
                <a:solidFill>
                  <a:schemeClr val="bg2">
                    <a:lumMod val="50000"/>
                  </a:schemeClr>
                </a:solidFill>
              </a:rPr>
              <a:t>Selekcja cech – Filtry: Chi Square Test</a:t>
            </a:r>
            <a:endParaRPr lang="en-US" sz="3200" dirty="0">
              <a:solidFill>
                <a:schemeClr val="bg2">
                  <a:lumMod val="50000"/>
                </a:schemeClr>
              </a:solidFill>
            </a:endParaRPr>
          </a:p>
        </p:txBody>
      </p:sp>
      <p:sp>
        <p:nvSpPr>
          <p:cNvPr id="15" name="Content Placeholder 1"/>
          <p:cNvSpPr txBox="1">
            <a:spLocks/>
          </p:cNvSpPr>
          <p:nvPr/>
        </p:nvSpPr>
        <p:spPr>
          <a:xfrm>
            <a:off x="3242732" y="4309533"/>
            <a:ext cx="5825067" cy="447888"/>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sz="1800" dirty="0"/>
          </a:p>
        </p:txBody>
      </p:sp>
      <p:sp>
        <p:nvSpPr>
          <p:cNvPr id="10" name="Rectangle 9"/>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11" name="Rectangle 10"/>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graphicFrame>
        <p:nvGraphicFramePr>
          <p:cNvPr id="7" name="Object 6"/>
          <p:cNvGraphicFramePr>
            <a:graphicFrameLocks noChangeAspect="1"/>
          </p:cNvGraphicFramePr>
          <p:nvPr>
            <p:extLst>
              <p:ext uri="{D42A27DB-BD31-4B8C-83A1-F6EECF244321}">
                <p14:modId xmlns:p14="http://schemas.microsoft.com/office/powerpoint/2010/main" val="4137721650"/>
              </p:ext>
            </p:extLst>
          </p:nvPr>
        </p:nvGraphicFramePr>
        <p:xfrm>
          <a:off x="4191000" y="1047750"/>
          <a:ext cx="2971800" cy="619037"/>
        </p:xfrm>
        <a:graphic>
          <a:graphicData uri="http://schemas.openxmlformats.org/presentationml/2006/ole">
            <mc:AlternateContent xmlns:mc="http://schemas.openxmlformats.org/markup-compatibility/2006">
              <mc:Choice xmlns:v="urn:schemas-microsoft-com:vml" Requires="v">
                <p:oleObj spid="_x0000_s2112" name="Equation" r:id="rId3" imgW="1444320" imgH="292320" progId="Equation.3">
                  <p:embed/>
                </p:oleObj>
              </mc:Choice>
              <mc:Fallback>
                <p:oleObj name="Equation" r:id="rId3" imgW="1444320" imgH="29232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047750"/>
                        <a:ext cx="2971800" cy="619037"/>
                      </a:xfrm>
                      <a:prstGeom prst="rect">
                        <a:avLst/>
                      </a:prstGeom>
                      <a:noFill/>
                      <a:ln>
                        <a:noFill/>
                      </a:ln>
                      <a:extLst/>
                    </p:spPr>
                  </p:pic>
                </p:oleObj>
              </mc:Fallback>
            </mc:AlternateContent>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722331849"/>
              </p:ext>
            </p:extLst>
          </p:nvPr>
        </p:nvGraphicFramePr>
        <p:xfrm>
          <a:off x="3352800" y="1885950"/>
          <a:ext cx="4952999" cy="750732"/>
        </p:xfrm>
        <a:graphic>
          <a:graphicData uri="http://schemas.openxmlformats.org/drawingml/2006/table">
            <a:tbl>
              <a:tblPr firstRow="1" bandRow="1">
                <a:tableStyleId>{5C22544A-7EE6-4342-B048-85BDC9FD1C3A}</a:tableStyleId>
              </a:tblPr>
              <a:tblGrid>
                <a:gridCol w="762000"/>
                <a:gridCol w="609600"/>
                <a:gridCol w="990600"/>
                <a:gridCol w="914400"/>
                <a:gridCol w="990600"/>
                <a:gridCol w="685799"/>
              </a:tblGrid>
              <a:tr h="263052">
                <a:tc>
                  <a:txBody>
                    <a:bodyPr/>
                    <a:lstStyle/>
                    <a:p>
                      <a:r>
                        <a:rPr lang="pl-PL" sz="1000" dirty="0" smtClean="0"/>
                        <a:t>Spłacił</a:t>
                      </a:r>
                      <a:endParaRPr lang="en-US" sz="1000" dirty="0"/>
                    </a:p>
                  </a:txBody>
                  <a:tcPr/>
                </a:tc>
                <a:tc>
                  <a:txBody>
                    <a:bodyPr/>
                    <a:lstStyle/>
                    <a:p>
                      <a:r>
                        <a:rPr lang="pl-PL" sz="1000" smtClean="0"/>
                        <a:t>dom</a:t>
                      </a:r>
                      <a:endParaRPr lang="en-US" sz="1000" dirty="0"/>
                    </a:p>
                  </a:txBody>
                  <a:tcPr/>
                </a:tc>
                <a:tc>
                  <a:txBody>
                    <a:bodyPr/>
                    <a:lstStyle/>
                    <a:p>
                      <a:r>
                        <a:rPr lang="pl-PL" sz="1000" dirty="0" smtClean="0"/>
                        <a:t>samochód</a:t>
                      </a:r>
                      <a:endParaRPr lang="en-US" sz="1000" dirty="0"/>
                    </a:p>
                  </a:txBody>
                  <a:tcPr/>
                </a:tc>
                <a:tc>
                  <a:txBody>
                    <a:bodyPr/>
                    <a:lstStyle/>
                    <a:p>
                      <a:r>
                        <a:rPr lang="pl-PL" sz="1000" dirty="0" smtClean="0"/>
                        <a:t>samolot</a:t>
                      </a:r>
                      <a:endParaRPr lang="en-US" sz="1000" dirty="0"/>
                    </a:p>
                  </a:txBody>
                  <a:tcPr/>
                </a:tc>
                <a:tc>
                  <a:txBody>
                    <a:bodyPr/>
                    <a:lstStyle/>
                    <a:p>
                      <a:r>
                        <a:rPr lang="pl-PL" sz="1000" dirty="0" smtClean="0"/>
                        <a:t>inwestycje</a:t>
                      </a:r>
                      <a:endParaRPr lang="en-US" sz="1000" dirty="0"/>
                    </a:p>
                  </a:txBody>
                  <a:tcPr/>
                </a:tc>
                <a:tc>
                  <a:txBody>
                    <a:bodyPr/>
                    <a:lstStyle/>
                    <a:p>
                      <a:r>
                        <a:rPr lang="pl-PL" sz="1000" dirty="0" smtClean="0"/>
                        <a:t>inny</a:t>
                      </a:r>
                      <a:endParaRPr lang="en-US" sz="1000" dirty="0"/>
                    </a:p>
                  </a:txBody>
                  <a:tcPr/>
                </a:tc>
              </a:tr>
              <a:tr h="211373">
                <a:tc>
                  <a:txBody>
                    <a:bodyPr/>
                    <a:lstStyle/>
                    <a:p>
                      <a:r>
                        <a:rPr lang="pl-PL" sz="1000" dirty="0" smtClean="0"/>
                        <a:t>TAK</a:t>
                      </a:r>
                      <a:endParaRPr lang="en-US" sz="1000" dirty="0"/>
                    </a:p>
                  </a:txBody>
                  <a:tcPr/>
                </a:tc>
                <a:tc>
                  <a:txBody>
                    <a:bodyPr/>
                    <a:lstStyle/>
                    <a:p>
                      <a:r>
                        <a:rPr lang="en-US" sz="1000" dirty="0" smtClean="0"/>
                        <a:t>6</a:t>
                      </a:r>
                      <a:r>
                        <a:rPr lang="pl-PL" sz="1000" dirty="0" smtClean="0"/>
                        <a:t>0</a:t>
                      </a:r>
                      <a:endParaRPr lang="en-US" sz="1000" dirty="0"/>
                    </a:p>
                  </a:txBody>
                  <a:tcPr/>
                </a:tc>
                <a:tc>
                  <a:txBody>
                    <a:bodyPr/>
                    <a:lstStyle/>
                    <a:p>
                      <a:r>
                        <a:rPr lang="en-US" sz="1000" smtClean="0"/>
                        <a:t>17</a:t>
                      </a:r>
                      <a:r>
                        <a:rPr lang="pl-PL" sz="1000" smtClean="0"/>
                        <a:t>0</a:t>
                      </a:r>
                      <a:endParaRPr lang="en-US" sz="1000" dirty="0"/>
                    </a:p>
                  </a:txBody>
                  <a:tcPr/>
                </a:tc>
                <a:tc>
                  <a:txBody>
                    <a:bodyPr/>
                    <a:lstStyle/>
                    <a:p>
                      <a:r>
                        <a:rPr lang="en-US" sz="1000" dirty="0" smtClean="0"/>
                        <a:t>13</a:t>
                      </a:r>
                      <a:r>
                        <a:rPr lang="pl-PL" sz="1000" dirty="0" smtClean="0"/>
                        <a:t>0</a:t>
                      </a:r>
                      <a:endParaRPr lang="en-US" sz="1000" dirty="0"/>
                    </a:p>
                  </a:txBody>
                  <a:tcPr/>
                </a:tc>
                <a:tc>
                  <a:txBody>
                    <a:bodyPr/>
                    <a:lstStyle/>
                    <a:p>
                      <a:r>
                        <a:rPr lang="en-US" sz="1000" dirty="0" smtClean="0"/>
                        <a:t>9</a:t>
                      </a:r>
                      <a:r>
                        <a:rPr lang="pl-PL" sz="1000" dirty="0" smtClean="0"/>
                        <a:t>0</a:t>
                      </a:r>
                      <a:endParaRPr lang="en-US" sz="1000" dirty="0"/>
                    </a:p>
                  </a:txBody>
                  <a:tcPr/>
                </a:tc>
                <a:tc>
                  <a:txBody>
                    <a:bodyPr/>
                    <a:lstStyle/>
                    <a:p>
                      <a:r>
                        <a:rPr lang="en-US" sz="1000" dirty="0" smtClean="0"/>
                        <a:t>5</a:t>
                      </a:r>
                      <a:r>
                        <a:rPr lang="pl-PL" sz="1000" dirty="0" smtClean="0"/>
                        <a:t>0</a:t>
                      </a:r>
                      <a:endParaRPr lang="en-US" sz="1000" dirty="0"/>
                    </a:p>
                  </a:txBody>
                  <a:tcPr/>
                </a:tc>
              </a:tr>
              <a:tr h="211373">
                <a:tc>
                  <a:txBody>
                    <a:bodyPr/>
                    <a:lstStyle/>
                    <a:p>
                      <a:r>
                        <a:rPr lang="pl-PL" sz="1000" dirty="0" smtClean="0"/>
                        <a:t>NIE</a:t>
                      </a:r>
                      <a:endParaRPr lang="en-US" sz="1000" dirty="0"/>
                    </a:p>
                  </a:txBody>
                  <a:tcPr/>
                </a:tc>
                <a:tc>
                  <a:txBody>
                    <a:bodyPr/>
                    <a:lstStyle/>
                    <a:p>
                      <a:r>
                        <a:rPr lang="en-US" sz="1000" dirty="0" smtClean="0"/>
                        <a:t>13</a:t>
                      </a:r>
                      <a:r>
                        <a:rPr lang="pl-PL" sz="1000" dirty="0" smtClean="0"/>
                        <a:t>0</a:t>
                      </a:r>
                      <a:endParaRPr lang="en-US" sz="1000" dirty="0"/>
                    </a:p>
                  </a:txBody>
                  <a:tcPr/>
                </a:tc>
                <a:tc>
                  <a:txBody>
                    <a:bodyPr/>
                    <a:lstStyle/>
                    <a:p>
                      <a:r>
                        <a:rPr lang="en-US" sz="1000" dirty="0" smtClean="0"/>
                        <a:t>5</a:t>
                      </a:r>
                      <a:r>
                        <a:rPr lang="pl-PL" sz="1000" dirty="0" smtClean="0"/>
                        <a:t>0</a:t>
                      </a:r>
                      <a:endParaRPr lang="en-US" sz="1000" dirty="0"/>
                    </a:p>
                  </a:txBody>
                  <a:tcPr/>
                </a:tc>
                <a:tc>
                  <a:txBody>
                    <a:bodyPr/>
                    <a:lstStyle/>
                    <a:p>
                      <a:r>
                        <a:rPr lang="en-US" sz="1000" dirty="0" smtClean="0"/>
                        <a:t>7</a:t>
                      </a:r>
                      <a:r>
                        <a:rPr lang="pl-PL" sz="1000" dirty="0" smtClean="0"/>
                        <a:t>0</a:t>
                      </a:r>
                      <a:endParaRPr lang="en-US" sz="1000" dirty="0"/>
                    </a:p>
                  </a:txBody>
                  <a:tcPr/>
                </a:tc>
                <a:tc>
                  <a:txBody>
                    <a:bodyPr/>
                    <a:lstStyle/>
                    <a:p>
                      <a:r>
                        <a:rPr lang="en-US" sz="1000" dirty="0" smtClean="0"/>
                        <a:t>16</a:t>
                      </a:r>
                      <a:r>
                        <a:rPr lang="pl-PL" sz="1000" dirty="0" smtClean="0"/>
                        <a:t>0</a:t>
                      </a:r>
                      <a:endParaRPr lang="en-US" sz="1000" dirty="0"/>
                    </a:p>
                  </a:txBody>
                  <a:tcPr/>
                </a:tc>
                <a:tc>
                  <a:txBody>
                    <a:bodyPr/>
                    <a:lstStyle/>
                    <a:p>
                      <a:r>
                        <a:rPr lang="en-US" sz="1000" dirty="0" smtClean="0"/>
                        <a:t>9</a:t>
                      </a:r>
                      <a:r>
                        <a:rPr lang="pl-PL" sz="1000" dirty="0" smtClean="0"/>
                        <a:t>0</a:t>
                      </a:r>
                      <a:endParaRPr lang="en-US" sz="1000" dirty="0"/>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976942941"/>
              </p:ext>
            </p:extLst>
          </p:nvPr>
        </p:nvGraphicFramePr>
        <p:xfrm>
          <a:off x="3313605" y="2800350"/>
          <a:ext cx="5683320" cy="1026047"/>
        </p:xfrm>
        <a:graphic>
          <a:graphicData uri="http://schemas.openxmlformats.org/drawingml/2006/table">
            <a:tbl>
              <a:tblPr firstRow="1" bandRow="1">
                <a:tableStyleId>{5C22544A-7EE6-4342-B048-85BDC9FD1C3A}</a:tableStyleId>
              </a:tblPr>
              <a:tblGrid>
                <a:gridCol w="801566"/>
                <a:gridCol w="622749"/>
                <a:gridCol w="968721"/>
                <a:gridCol w="928085"/>
                <a:gridCol w="990600"/>
                <a:gridCol w="641279"/>
                <a:gridCol w="730320"/>
              </a:tblGrid>
              <a:tr h="294527">
                <a:tc>
                  <a:txBody>
                    <a:bodyPr/>
                    <a:lstStyle/>
                    <a:p>
                      <a:r>
                        <a:rPr lang="pl-PL" sz="1000" dirty="0" smtClean="0"/>
                        <a:t>Spłacił</a:t>
                      </a:r>
                      <a:endParaRPr lang="en-US" sz="1000" dirty="0"/>
                    </a:p>
                  </a:txBody>
                  <a:tcPr/>
                </a:tc>
                <a:tc>
                  <a:txBody>
                    <a:bodyPr/>
                    <a:lstStyle/>
                    <a:p>
                      <a:r>
                        <a:rPr lang="pl-PL" sz="1000" dirty="0" smtClean="0"/>
                        <a:t>dom</a:t>
                      </a:r>
                      <a:endParaRPr lang="en-US" sz="1000" dirty="0"/>
                    </a:p>
                  </a:txBody>
                  <a:tcPr/>
                </a:tc>
                <a:tc>
                  <a:txBody>
                    <a:bodyPr/>
                    <a:lstStyle/>
                    <a:p>
                      <a:r>
                        <a:rPr lang="pl-PL" sz="1000" dirty="0" smtClean="0"/>
                        <a:t>samochód</a:t>
                      </a:r>
                      <a:endParaRPr lang="en-US" sz="1000" dirty="0"/>
                    </a:p>
                  </a:txBody>
                  <a:tcPr/>
                </a:tc>
                <a:tc>
                  <a:txBody>
                    <a:bodyPr/>
                    <a:lstStyle/>
                    <a:p>
                      <a:r>
                        <a:rPr lang="pl-PL" sz="1000" dirty="0" smtClean="0"/>
                        <a:t>samolot</a:t>
                      </a:r>
                      <a:endParaRPr lang="en-US" sz="1000" dirty="0"/>
                    </a:p>
                  </a:txBody>
                  <a:tcPr/>
                </a:tc>
                <a:tc>
                  <a:txBody>
                    <a:bodyPr/>
                    <a:lstStyle/>
                    <a:p>
                      <a:r>
                        <a:rPr lang="pl-PL" sz="1000" dirty="0" smtClean="0"/>
                        <a:t>inwestycje</a:t>
                      </a:r>
                      <a:endParaRPr lang="en-US" sz="1000" dirty="0"/>
                    </a:p>
                  </a:txBody>
                  <a:tcPr/>
                </a:tc>
                <a:tc>
                  <a:txBody>
                    <a:bodyPr/>
                    <a:lstStyle/>
                    <a:p>
                      <a:r>
                        <a:rPr lang="pl-PL" sz="1000" dirty="0" smtClean="0"/>
                        <a:t>inny</a:t>
                      </a:r>
                      <a:endParaRPr lang="en-US" sz="1000" dirty="0"/>
                    </a:p>
                  </a:txBody>
                  <a:tcPr/>
                </a:tc>
                <a:tc>
                  <a:txBody>
                    <a:bodyPr/>
                    <a:lstStyle/>
                    <a:p>
                      <a:r>
                        <a:rPr lang="pl-PL" sz="1000" dirty="0" smtClean="0"/>
                        <a:t>suma[w]</a:t>
                      </a:r>
                      <a:endParaRPr lang="en-US" sz="1000" dirty="0"/>
                    </a:p>
                  </a:txBody>
                  <a:tcPr/>
                </a:tc>
              </a:tr>
              <a:tr h="232024">
                <a:tc>
                  <a:txBody>
                    <a:bodyPr/>
                    <a:lstStyle/>
                    <a:p>
                      <a:r>
                        <a:rPr lang="pl-PL" sz="1000" dirty="0" smtClean="0"/>
                        <a:t>TAK</a:t>
                      </a:r>
                      <a:endParaRPr lang="en-US" sz="1000" dirty="0"/>
                    </a:p>
                  </a:txBody>
                  <a:tcPr/>
                </a:tc>
                <a:tc>
                  <a:txBody>
                    <a:bodyPr/>
                    <a:lstStyle/>
                    <a:p>
                      <a:r>
                        <a:rPr lang="en-US" sz="1000" dirty="0" smtClean="0"/>
                        <a:t>95</a:t>
                      </a:r>
                      <a:endParaRPr lang="en-US" sz="1000" dirty="0"/>
                    </a:p>
                  </a:txBody>
                  <a:tcPr/>
                </a:tc>
                <a:tc>
                  <a:txBody>
                    <a:bodyPr/>
                    <a:lstStyle/>
                    <a:p>
                      <a:r>
                        <a:rPr lang="en-US" sz="1000" dirty="0" smtClean="0"/>
                        <a:t>11</a:t>
                      </a:r>
                      <a:r>
                        <a:rPr lang="pl-PL" sz="1000" dirty="0" smtClean="0"/>
                        <a:t>0</a:t>
                      </a:r>
                      <a:endParaRPr lang="en-US" sz="1000" dirty="0"/>
                    </a:p>
                  </a:txBody>
                  <a:tcPr/>
                </a:tc>
                <a:tc>
                  <a:txBody>
                    <a:bodyPr/>
                    <a:lstStyle/>
                    <a:p>
                      <a:r>
                        <a:rPr lang="en-US" sz="1000" dirty="0" smtClean="0"/>
                        <a:t>10</a:t>
                      </a:r>
                      <a:r>
                        <a:rPr lang="pl-PL" sz="1000" dirty="0" smtClean="0"/>
                        <a:t>0</a:t>
                      </a:r>
                      <a:endParaRPr lang="en-US" sz="1000" dirty="0"/>
                    </a:p>
                  </a:txBody>
                  <a:tcPr/>
                </a:tc>
                <a:tc>
                  <a:txBody>
                    <a:bodyPr/>
                    <a:lstStyle/>
                    <a:p>
                      <a:r>
                        <a:rPr lang="en-US" sz="1000" dirty="0" smtClean="0"/>
                        <a:t>125</a:t>
                      </a:r>
                      <a:endParaRPr lang="en-US" sz="1000" dirty="0"/>
                    </a:p>
                  </a:txBody>
                  <a:tcPr/>
                </a:tc>
                <a:tc>
                  <a:txBody>
                    <a:bodyPr/>
                    <a:lstStyle/>
                    <a:p>
                      <a:r>
                        <a:rPr lang="en-US" sz="1000" dirty="0" smtClean="0"/>
                        <a:t>7</a:t>
                      </a:r>
                      <a:r>
                        <a:rPr lang="pl-PL" sz="1000" dirty="0" smtClean="0"/>
                        <a:t>0</a:t>
                      </a:r>
                      <a:endParaRPr lang="en-US" sz="1000" dirty="0"/>
                    </a:p>
                  </a:txBody>
                  <a:tcPr/>
                </a:tc>
                <a:tc>
                  <a:txBody>
                    <a:bodyPr/>
                    <a:lstStyle/>
                    <a:p>
                      <a:r>
                        <a:rPr lang="en-US" sz="1000" dirty="0" smtClean="0"/>
                        <a:t>50</a:t>
                      </a:r>
                      <a:r>
                        <a:rPr lang="pl-PL" sz="1000" dirty="0" smtClean="0"/>
                        <a:t>0</a:t>
                      </a:r>
                      <a:endParaRPr lang="en-US" sz="1000" dirty="0"/>
                    </a:p>
                  </a:txBody>
                  <a:tcPr/>
                </a:tc>
              </a:tr>
              <a:tr h="232024">
                <a:tc>
                  <a:txBody>
                    <a:bodyPr/>
                    <a:lstStyle/>
                    <a:p>
                      <a:r>
                        <a:rPr lang="pl-PL" sz="1000" dirty="0" smtClean="0"/>
                        <a:t>NIE</a:t>
                      </a:r>
                      <a:endParaRPr lang="en-US" sz="1000" dirty="0"/>
                    </a:p>
                  </a:txBody>
                  <a:tcPr/>
                </a:tc>
                <a:tc>
                  <a:txBody>
                    <a:bodyPr/>
                    <a:lstStyle/>
                    <a:p>
                      <a:r>
                        <a:rPr lang="en-US" sz="1000" dirty="0" smtClean="0"/>
                        <a:t>95</a:t>
                      </a:r>
                      <a:endParaRPr lang="en-US" sz="1000" dirty="0"/>
                    </a:p>
                  </a:txBody>
                  <a:tcPr/>
                </a:tc>
                <a:tc>
                  <a:txBody>
                    <a:bodyPr/>
                    <a:lstStyle/>
                    <a:p>
                      <a:r>
                        <a:rPr lang="en-US" sz="1000" dirty="0" smtClean="0"/>
                        <a:t>11</a:t>
                      </a:r>
                      <a:r>
                        <a:rPr lang="pl-PL" sz="1000" dirty="0" smtClean="0"/>
                        <a:t>0</a:t>
                      </a:r>
                      <a:endParaRPr lang="en-US" sz="1000" dirty="0"/>
                    </a:p>
                  </a:txBody>
                  <a:tcPr/>
                </a:tc>
                <a:tc>
                  <a:txBody>
                    <a:bodyPr/>
                    <a:lstStyle/>
                    <a:p>
                      <a:r>
                        <a:rPr lang="en-US" sz="1000" dirty="0" smtClean="0"/>
                        <a:t>10</a:t>
                      </a:r>
                      <a:r>
                        <a:rPr lang="pl-PL" sz="1000" dirty="0" smtClean="0"/>
                        <a:t>0</a:t>
                      </a:r>
                      <a:endParaRPr lang="en-US" sz="1000" dirty="0"/>
                    </a:p>
                  </a:txBody>
                  <a:tcPr/>
                </a:tc>
                <a:tc>
                  <a:txBody>
                    <a:bodyPr/>
                    <a:lstStyle/>
                    <a:p>
                      <a:r>
                        <a:rPr lang="en-US" sz="1000" dirty="0" smtClean="0"/>
                        <a:t>125</a:t>
                      </a:r>
                      <a:endParaRPr lang="en-US" sz="1000" dirty="0"/>
                    </a:p>
                  </a:txBody>
                  <a:tcPr/>
                </a:tc>
                <a:tc>
                  <a:txBody>
                    <a:bodyPr/>
                    <a:lstStyle/>
                    <a:p>
                      <a:r>
                        <a:rPr lang="en-US" sz="1000" dirty="0" smtClean="0"/>
                        <a:t>7</a:t>
                      </a:r>
                      <a:r>
                        <a:rPr lang="pl-PL" sz="1000" dirty="0" smtClean="0"/>
                        <a:t>0</a:t>
                      </a:r>
                      <a:endParaRPr lang="en-US" sz="1000" dirty="0"/>
                    </a:p>
                  </a:txBody>
                  <a:tcPr/>
                </a:tc>
                <a:tc>
                  <a:txBody>
                    <a:bodyPr/>
                    <a:lstStyle/>
                    <a:p>
                      <a:r>
                        <a:rPr lang="en-US" sz="1000" dirty="0" smtClean="0"/>
                        <a:t>50</a:t>
                      </a:r>
                      <a:r>
                        <a:rPr lang="pl-PL" sz="1000" dirty="0" smtClean="0"/>
                        <a:t>0</a:t>
                      </a:r>
                      <a:endParaRPr lang="en-US" sz="1000" dirty="0"/>
                    </a:p>
                  </a:txBody>
                  <a:tcPr/>
                </a:tc>
              </a:tr>
              <a:tr h="232024">
                <a:tc>
                  <a:txBody>
                    <a:bodyPr/>
                    <a:lstStyle/>
                    <a:p>
                      <a:r>
                        <a:rPr lang="pl-PL" sz="1000" dirty="0" smtClean="0"/>
                        <a:t>suma[c]</a:t>
                      </a:r>
                      <a:endParaRPr lang="en-US" sz="1000" dirty="0"/>
                    </a:p>
                  </a:txBody>
                  <a:tcPr/>
                </a:tc>
                <a:tc>
                  <a:txBody>
                    <a:bodyPr/>
                    <a:lstStyle/>
                    <a:p>
                      <a:r>
                        <a:rPr lang="en-US" sz="1000" dirty="0" smtClean="0"/>
                        <a:t>19</a:t>
                      </a:r>
                      <a:r>
                        <a:rPr lang="pl-PL" sz="1000" dirty="0" smtClean="0"/>
                        <a:t>0</a:t>
                      </a:r>
                      <a:endParaRPr lang="en-US" sz="1000" dirty="0"/>
                    </a:p>
                  </a:txBody>
                  <a:tcPr/>
                </a:tc>
                <a:tc>
                  <a:txBody>
                    <a:bodyPr/>
                    <a:lstStyle/>
                    <a:p>
                      <a:r>
                        <a:rPr lang="en-US" sz="1000" dirty="0" smtClean="0"/>
                        <a:t>22</a:t>
                      </a:r>
                      <a:r>
                        <a:rPr lang="pl-PL" sz="1000" dirty="0" smtClean="0"/>
                        <a:t>0</a:t>
                      </a:r>
                      <a:endParaRPr lang="en-US" sz="1000" dirty="0"/>
                    </a:p>
                  </a:txBody>
                  <a:tcPr/>
                </a:tc>
                <a:tc>
                  <a:txBody>
                    <a:bodyPr/>
                    <a:lstStyle/>
                    <a:p>
                      <a:r>
                        <a:rPr lang="en-US" sz="1000" dirty="0" smtClean="0"/>
                        <a:t>20</a:t>
                      </a:r>
                      <a:r>
                        <a:rPr lang="pl-PL" sz="1000" dirty="0" smtClean="0"/>
                        <a:t>0</a:t>
                      </a:r>
                      <a:endParaRPr lang="en-US" sz="1000" dirty="0"/>
                    </a:p>
                  </a:txBody>
                  <a:tcPr/>
                </a:tc>
                <a:tc>
                  <a:txBody>
                    <a:bodyPr/>
                    <a:lstStyle/>
                    <a:p>
                      <a:r>
                        <a:rPr lang="en-US" sz="1000" dirty="0" smtClean="0"/>
                        <a:t>25</a:t>
                      </a:r>
                      <a:r>
                        <a:rPr lang="pl-PL" sz="1000" dirty="0" smtClean="0"/>
                        <a:t>0</a:t>
                      </a:r>
                      <a:endParaRPr lang="en-US" sz="1000" dirty="0"/>
                    </a:p>
                  </a:txBody>
                  <a:tcPr/>
                </a:tc>
                <a:tc>
                  <a:txBody>
                    <a:bodyPr/>
                    <a:lstStyle/>
                    <a:p>
                      <a:r>
                        <a:rPr lang="en-US" sz="1000" dirty="0" smtClean="0"/>
                        <a:t>14</a:t>
                      </a:r>
                      <a:r>
                        <a:rPr lang="pl-PL" sz="1000" dirty="0" smtClean="0"/>
                        <a:t>0</a:t>
                      </a:r>
                      <a:endParaRPr lang="en-US" sz="1000" dirty="0"/>
                    </a:p>
                  </a:txBody>
                  <a:tcPr/>
                </a:tc>
                <a:tc>
                  <a:txBody>
                    <a:bodyPr/>
                    <a:lstStyle/>
                    <a:p>
                      <a:r>
                        <a:rPr lang="en-US" sz="1000" dirty="0" smtClean="0"/>
                        <a:t>100</a:t>
                      </a:r>
                      <a:r>
                        <a:rPr lang="pl-PL" sz="1000" dirty="0" smtClean="0"/>
                        <a:t>0</a:t>
                      </a:r>
                      <a:endParaRPr lang="en-US" sz="1000" dirty="0"/>
                    </a:p>
                  </a:txBody>
                  <a:tcPr/>
                </a:tc>
              </a:tr>
            </a:tbl>
          </a:graphicData>
        </a:graphic>
      </p:graphicFrame>
      <p:sp>
        <p:nvSpPr>
          <p:cNvPr id="9" name="Rectangle 8"/>
          <p:cNvSpPr/>
          <p:nvPr/>
        </p:nvSpPr>
        <p:spPr>
          <a:xfrm>
            <a:off x="3242732" y="3980365"/>
            <a:ext cx="5190388" cy="369332"/>
          </a:xfrm>
          <a:prstGeom prst="rect">
            <a:avLst/>
          </a:prstGeom>
        </p:spPr>
        <p:txBody>
          <a:bodyPr wrap="square">
            <a:spAutoFit/>
          </a:bodyPr>
          <a:lstStyle/>
          <a:p>
            <a:r>
              <a:rPr lang="en-US" dirty="0" smtClean="0"/>
              <a:t>E</a:t>
            </a:r>
            <a:r>
              <a:rPr lang="pl-PL" dirty="0" smtClean="0"/>
              <a:t>[w,c]</a:t>
            </a:r>
            <a:r>
              <a:rPr lang="en-US" dirty="0" smtClean="0"/>
              <a:t>=</a:t>
            </a:r>
            <a:r>
              <a:rPr lang="pl-PL" dirty="0" smtClean="0"/>
              <a:t> suma[w]</a:t>
            </a:r>
            <a:r>
              <a:rPr lang="en-US" dirty="0" smtClean="0"/>
              <a:t>*</a:t>
            </a:r>
            <a:r>
              <a:rPr lang="pl-PL" dirty="0" smtClean="0"/>
              <a:t>suma[c]</a:t>
            </a:r>
            <a:r>
              <a:rPr lang="en-US" dirty="0" smtClean="0"/>
              <a:t>/</a:t>
            </a:r>
            <a:r>
              <a:rPr lang="pl-PL" dirty="0" smtClean="0"/>
              <a:t>sumaTabela</a:t>
            </a:r>
            <a:endParaRPr lang="en-US" dirty="0"/>
          </a:p>
        </p:txBody>
      </p:sp>
      <p:sp>
        <p:nvSpPr>
          <p:cNvPr id="12" name="Rectangle 11"/>
          <p:cNvSpPr/>
          <p:nvPr/>
        </p:nvSpPr>
        <p:spPr>
          <a:xfrm>
            <a:off x="2828026" y="4449644"/>
            <a:ext cx="6019799" cy="307777"/>
          </a:xfrm>
          <a:prstGeom prst="rect">
            <a:avLst/>
          </a:prstGeom>
        </p:spPr>
        <p:txBody>
          <a:bodyPr wrap="square">
            <a:spAutoFit/>
          </a:bodyPr>
          <a:lstStyle/>
          <a:p>
            <a:pPr lvl="1"/>
            <a:r>
              <a:rPr lang="en-US" sz="1400" dirty="0"/>
              <a:t>X</a:t>
            </a:r>
            <a:r>
              <a:rPr lang="en-US" sz="1400" baseline="30000" dirty="0"/>
              <a:t>2</a:t>
            </a:r>
            <a:r>
              <a:rPr lang="en-US" sz="1400" dirty="0"/>
              <a:t>=(</a:t>
            </a:r>
            <a:r>
              <a:rPr lang="en-US" sz="1400" dirty="0" smtClean="0"/>
              <a:t>6</a:t>
            </a:r>
            <a:r>
              <a:rPr lang="pl-PL" sz="1400" dirty="0" smtClean="0"/>
              <a:t>0</a:t>
            </a:r>
            <a:r>
              <a:rPr lang="en-US" sz="1400" dirty="0" smtClean="0"/>
              <a:t>-95)</a:t>
            </a:r>
            <a:r>
              <a:rPr lang="en-US" sz="1400" baseline="30000" dirty="0" smtClean="0"/>
              <a:t>2</a:t>
            </a:r>
            <a:r>
              <a:rPr lang="en-US" sz="1400" dirty="0" smtClean="0"/>
              <a:t>/95</a:t>
            </a:r>
            <a:r>
              <a:rPr lang="en-US" sz="1400" dirty="0"/>
              <a:t>+(</a:t>
            </a:r>
            <a:r>
              <a:rPr lang="en-US" sz="1400" dirty="0" smtClean="0"/>
              <a:t>17</a:t>
            </a:r>
            <a:r>
              <a:rPr lang="pl-PL" sz="1400" dirty="0" smtClean="0"/>
              <a:t>0</a:t>
            </a:r>
            <a:r>
              <a:rPr lang="en-US" sz="1400" dirty="0" smtClean="0"/>
              <a:t>-11</a:t>
            </a:r>
            <a:r>
              <a:rPr lang="pl-PL" sz="1400" dirty="0" smtClean="0"/>
              <a:t>0</a:t>
            </a:r>
            <a:r>
              <a:rPr lang="en-US" sz="1400" dirty="0" smtClean="0"/>
              <a:t>)</a:t>
            </a:r>
            <a:r>
              <a:rPr lang="en-US" sz="1400" baseline="30000" dirty="0" smtClean="0"/>
              <a:t>2</a:t>
            </a:r>
            <a:r>
              <a:rPr lang="en-US" sz="1400" dirty="0" smtClean="0"/>
              <a:t>/11</a:t>
            </a:r>
            <a:r>
              <a:rPr lang="pl-PL" sz="1400" dirty="0" smtClean="0"/>
              <a:t>0</a:t>
            </a:r>
            <a:r>
              <a:rPr lang="en-US" sz="1400" dirty="0" smtClean="0"/>
              <a:t>+..    </a:t>
            </a:r>
            <a:r>
              <a:rPr lang="en-US" sz="1400" dirty="0"/>
              <a:t>= </a:t>
            </a:r>
            <a:r>
              <a:rPr lang="en-US" sz="1400" dirty="0" smtClean="0"/>
              <a:t>14.0</a:t>
            </a:r>
            <a:r>
              <a:rPr lang="pl-PL" sz="1400" dirty="0" smtClean="0"/>
              <a:t>3</a:t>
            </a:r>
            <a:endParaRPr lang="en-US" sz="1400" dirty="0"/>
          </a:p>
        </p:txBody>
      </p:sp>
    </p:spTree>
    <p:extLst>
      <p:ext uri="{BB962C8B-B14F-4D97-AF65-F5344CB8AC3E}">
        <p14:creationId xmlns:p14="http://schemas.microsoft.com/office/powerpoint/2010/main" val="623557302"/>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220200" cy="895350"/>
          </a:xfrm>
        </p:spPr>
        <p:txBody>
          <a:bodyPr>
            <a:noAutofit/>
          </a:bodyPr>
          <a:lstStyle/>
          <a:p>
            <a:pPr algn="ctr"/>
            <a:r>
              <a:rPr lang="pl-PL" sz="3200" dirty="0" smtClean="0">
                <a:solidFill>
                  <a:schemeClr val="bg2">
                    <a:lumMod val="50000"/>
                  </a:schemeClr>
                </a:solidFill>
              </a:rPr>
              <a:t>Selekcja cech – Filtry: Chi Square Test</a:t>
            </a:r>
            <a:endParaRPr lang="en-US" sz="3200" dirty="0">
              <a:solidFill>
                <a:schemeClr val="bg2">
                  <a:lumMod val="50000"/>
                </a:schemeClr>
              </a:solidFill>
            </a:endParaRPr>
          </a:p>
        </p:txBody>
      </p:sp>
      <p:sp>
        <p:nvSpPr>
          <p:cNvPr id="15" name="Content Placeholder 1"/>
          <p:cNvSpPr txBox="1">
            <a:spLocks/>
          </p:cNvSpPr>
          <p:nvPr/>
        </p:nvSpPr>
        <p:spPr>
          <a:xfrm>
            <a:off x="3242732" y="4309533"/>
            <a:ext cx="5825067" cy="447888"/>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sz="1800" dirty="0"/>
          </a:p>
        </p:txBody>
      </p:sp>
      <p:sp>
        <p:nvSpPr>
          <p:cNvPr id="10" name="Rectangle 9"/>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11" name="Rectangle 10"/>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833966"/>
            <a:ext cx="3177354" cy="2423583"/>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4132281622"/>
              </p:ext>
            </p:extLst>
          </p:nvPr>
        </p:nvGraphicFramePr>
        <p:xfrm>
          <a:off x="4605649" y="3486150"/>
          <a:ext cx="3657600" cy="689772"/>
        </p:xfrm>
        <a:graphic>
          <a:graphicData uri="http://schemas.openxmlformats.org/drawingml/2006/table">
            <a:tbl>
              <a:tblPr firstRow="1" bandRow="1">
                <a:tableStyleId>{5C22544A-7EE6-4342-B048-85BDC9FD1C3A}</a:tableStyleId>
              </a:tblPr>
              <a:tblGrid>
                <a:gridCol w="533400"/>
                <a:gridCol w="457200"/>
                <a:gridCol w="762000"/>
                <a:gridCol w="685800"/>
                <a:gridCol w="762000"/>
                <a:gridCol w="457200"/>
              </a:tblGrid>
              <a:tr h="263052">
                <a:tc>
                  <a:txBody>
                    <a:bodyPr/>
                    <a:lstStyle/>
                    <a:p>
                      <a:r>
                        <a:rPr lang="pl-PL" sz="800" dirty="0" smtClean="0"/>
                        <a:t>Spłacił</a:t>
                      </a:r>
                      <a:endParaRPr lang="en-US" sz="800" dirty="0"/>
                    </a:p>
                  </a:txBody>
                  <a:tcPr/>
                </a:tc>
                <a:tc>
                  <a:txBody>
                    <a:bodyPr/>
                    <a:lstStyle/>
                    <a:p>
                      <a:r>
                        <a:rPr lang="pl-PL" sz="800" dirty="0" smtClean="0"/>
                        <a:t>dom</a:t>
                      </a:r>
                      <a:endParaRPr lang="en-US" sz="800" dirty="0"/>
                    </a:p>
                  </a:txBody>
                  <a:tcPr/>
                </a:tc>
                <a:tc>
                  <a:txBody>
                    <a:bodyPr/>
                    <a:lstStyle/>
                    <a:p>
                      <a:r>
                        <a:rPr lang="pl-PL" sz="800" dirty="0" smtClean="0"/>
                        <a:t>samochód</a:t>
                      </a:r>
                      <a:endParaRPr lang="en-US" sz="800" dirty="0"/>
                    </a:p>
                  </a:txBody>
                  <a:tcPr/>
                </a:tc>
                <a:tc>
                  <a:txBody>
                    <a:bodyPr/>
                    <a:lstStyle/>
                    <a:p>
                      <a:r>
                        <a:rPr lang="pl-PL" sz="800" dirty="0" smtClean="0"/>
                        <a:t>samolot</a:t>
                      </a:r>
                      <a:endParaRPr lang="en-US" sz="800" dirty="0"/>
                    </a:p>
                  </a:txBody>
                  <a:tcPr/>
                </a:tc>
                <a:tc>
                  <a:txBody>
                    <a:bodyPr/>
                    <a:lstStyle/>
                    <a:p>
                      <a:r>
                        <a:rPr lang="pl-PL" sz="800" dirty="0" smtClean="0"/>
                        <a:t>inwestycje</a:t>
                      </a:r>
                      <a:endParaRPr lang="en-US" sz="800" dirty="0"/>
                    </a:p>
                  </a:txBody>
                  <a:tcPr/>
                </a:tc>
                <a:tc>
                  <a:txBody>
                    <a:bodyPr/>
                    <a:lstStyle/>
                    <a:p>
                      <a:r>
                        <a:rPr lang="pl-PL" sz="800" dirty="0" smtClean="0"/>
                        <a:t>inny</a:t>
                      </a:r>
                      <a:endParaRPr lang="en-US" sz="800" dirty="0"/>
                    </a:p>
                  </a:txBody>
                  <a:tcPr/>
                </a:tc>
              </a:tr>
              <a:tr h="211373">
                <a:tc>
                  <a:txBody>
                    <a:bodyPr/>
                    <a:lstStyle/>
                    <a:p>
                      <a:r>
                        <a:rPr lang="pl-PL" sz="800" dirty="0" smtClean="0"/>
                        <a:t>TAK</a:t>
                      </a:r>
                      <a:endParaRPr lang="en-US" sz="800" dirty="0"/>
                    </a:p>
                  </a:txBody>
                  <a:tcPr/>
                </a:tc>
                <a:tc>
                  <a:txBody>
                    <a:bodyPr/>
                    <a:lstStyle/>
                    <a:p>
                      <a:r>
                        <a:rPr lang="en-US" sz="800" dirty="0" smtClean="0"/>
                        <a:t>6</a:t>
                      </a:r>
                      <a:r>
                        <a:rPr lang="pl-PL" sz="800" dirty="0" smtClean="0"/>
                        <a:t>0</a:t>
                      </a:r>
                      <a:endParaRPr lang="en-US" sz="800" dirty="0"/>
                    </a:p>
                  </a:txBody>
                  <a:tcPr/>
                </a:tc>
                <a:tc>
                  <a:txBody>
                    <a:bodyPr/>
                    <a:lstStyle/>
                    <a:p>
                      <a:r>
                        <a:rPr lang="en-US" sz="800" dirty="0" smtClean="0"/>
                        <a:t>17</a:t>
                      </a:r>
                      <a:r>
                        <a:rPr lang="pl-PL" sz="800" dirty="0" smtClean="0"/>
                        <a:t>0</a:t>
                      </a:r>
                      <a:endParaRPr lang="en-US" sz="800" dirty="0"/>
                    </a:p>
                  </a:txBody>
                  <a:tcPr/>
                </a:tc>
                <a:tc>
                  <a:txBody>
                    <a:bodyPr/>
                    <a:lstStyle/>
                    <a:p>
                      <a:r>
                        <a:rPr lang="en-US" sz="800" dirty="0" smtClean="0"/>
                        <a:t>13</a:t>
                      </a:r>
                      <a:r>
                        <a:rPr lang="pl-PL" sz="800" dirty="0" smtClean="0"/>
                        <a:t>0</a:t>
                      </a:r>
                      <a:endParaRPr lang="en-US" sz="800" dirty="0"/>
                    </a:p>
                  </a:txBody>
                  <a:tcPr/>
                </a:tc>
                <a:tc>
                  <a:txBody>
                    <a:bodyPr/>
                    <a:lstStyle/>
                    <a:p>
                      <a:r>
                        <a:rPr lang="en-US" sz="800" dirty="0" smtClean="0"/>
                        <a:t>9</a:t>
                      </a:r>
                      <a:r>
                        <a:rPr lang="pl-PL" sz="800" dirty="0" smtClean="0"/>
                        <a:t>0</a:t>
                      </a:r>
                      <a:endParaRPr lang="en-US" sz="800" dirty="0"/>
                    </a:p>
                  </a:txBody>
                  <a:tcPr/>
                </a:tc>
                <a:tc>
                  <a:txBody>
                    <a:bodyPr/>
                    <a:lstStyle/>
                    <a:p>
                      <a:r>
                        <a:rPr lang="en-US" sz="800" dirty="0" smtClean="0"/>
                        <a:t>5</a:t>
                      </a:r>
                      <a:r>
                        <a:rPr lang="pl-PL" sz="800" dirty="0" smtClean="0"/>
                        <a:t>0</a:t>
                      </a:r>
                      <a:endParaRPr lang="en-US" sz="800" dirty="0"/>
                    </a:p>
                  </a:txBody>
                  <a:tcPr/>
                </a:tc>
              </a:tr>
              <a:tr h="211373">
                <a:tc>
                  <a:txBody>
                    <a:bodyPr/>
                    <a:lstStyle/>
                    <a:p>
                      <a:r>
                        <a:rPr lang="pl-PL" sz="800" dirty="0" smtClean="0"/>
                        <a:t>NIE</a:t>
                      </a:r>
                      <a:endParaRPr lang="en-US" sz="800" dirty="0"/>
                    </a:p>
                  </a:txBody>
                  <a:tcPr/>
                </a:tc>
                <a:tc>
                  <a:txBody>
                    <a:bodyPr/>
                    <a:lstStyle/>
                    <a:p>
                      <a:r>
                        <a:rPr lang="en-US" sz="800" dirty="0" smtClean="0"/>
                        <a:t>13</a:t>
                      </a:r>
                      <a:r>
                        <a:rPr lang="pl-PL" sz="800" dirty="0" smtClean="0"/>
                        <a:t>0</a:t>
                      </a:r>
                      <a:endParaRPr lang="en-US" sz="800" dirty="0"/>
                    </a:p>
                  </a:txBody>
                  <a:tcPr/>
                </a:tc>
                <a:tc>
                  <a:txBody>
                    <a:bodyPr/>
                    <a:lstStyle/>
                    <a:p>
                      <a:r>
                        <a:rPr lang="en-US" sz="800" dirty="0" smtClean="0"/>
                        <a:t>5</a:t>
                      </a:r>
                      <a:r>
                        <a:rPr lang="pl-PL" sz="800" dirty="0" smtClean="0"/>
                        <a:t>0</a:t>
                      </a:r>
                      <a:endParaRPr lang="en-US" sz="800" dirty="0"/>
                    </a:p>
                  </a:txBody>
                  <a:tcPr/>
                </a:tc>
                <a:tc>
                  <a:txBody>
                    <a:bodyPr/>
                    <a:lstStyle/>
                    <a:p>
                      <a:r>
                        <a:rPr lang="en-US" sz="800" dirty="0" smtClean="0"/>
                        <a:t>7</a:t>
                      </a:r>
                      <a:r>
                        <a:rPr lang="pl-PL" sz="800" dirty="0" smtClean="0"/>
                        <a:t>0</a:t>
                      </a:r>
                      <a:endParaRPr lang="en-US" sz="800" dirty="0"/>
                    </a:p>
                  </a:txBody>
                  <a:tcPr/>
                </a:tc>
                <a:tc>
                  <a:txBody>
                    <a:bodyPr/>
                    <a:lstStyle/>
                    <a:p>
                      <a:r>
                        <a:rPr lang="en-US" sz="800" dirty="0" smtClean="0"/>
                        <a:t>16</a:t>
                      </a:r>
                      <a:r>
                        <a:rPr lang="pl-PL" sz="800" dirty="0" smtClean="0"/>
                        <a:t>0</a:t>
                      </a:r>
                      <a:endParaRPr lang="en-US" sz="800" dirty="0"/>
                    </a:p>
                  </a:txBody>
                  <a:tcPr/>
                </a:tc>
                <a:tc>
                  <a:txBody>
                    <a:bodyPr/>
                    <a:lstStyle/>
                    <a:p>
                      <a:r>
                        <a:rPr lang="en-US" sz="800" dirty="0" smtClean="0"/>
                        <a:t>9</a:t>
                      </a:r>
                      <a:r>
                        <a:rPr lang="pl-PL" sz="800" dirty="0" smtClean="0"/>
                        <a:t>0</a:t>
                      </a:r>
                      <a:endParaRPr lang="en-US" sz="800" dirty="0"/>
                    </a:p>
                  </a:txBody>
                  <a:tcPr/>
                </a:tc>
              </a:tr>
            </a:tbl>
          </a:graphicData>
        </a:graphic>
      </p:graphicFrame>
      <p:sp>
        <p:nvSpPr>
          <p:cNvPr id="5" name="Rectangle 4"/>
          <p:cNvSpPr/>
          <p:nvPr/>
        </p:nvSpPr>
        <p:spPr>
          <a:xfrm>
            <a:off x="3716865" y="4333610"/>
            <a:ext cx="4876800" cy="246221"/>
          </a:xfrm>
          <a:prstGeom prst="rect">
            <a:avLst/>
          </a:prstGeom>
        </p:spPr>
        <p:txBody>
          <a:bodyPr wrap="square">
            <a:spAutoFit/>
          </a:bodyPr>
          <a:lstStyle/>
          <a:p>
            <a:r>
              <a:rPr lang="pl-PL" sz="1000" dirty="0" smtClean="0"/>
              <a:t>Degree of freedom = </a:t>
            </a:r>
            <a:r>
              <a:rPr lang="en-US" sz="1000" dirty="0" smtClean="0"/>
              <a:t>(</a:t>
            </a:r>
            <a:r>
              <a:rPr lang="pl-PL" sz="1000" dirty="0" smtClean="0"/>
              <a:t>liczba k</a:t>
            </a:r>
            <a:r>
              <a:rPr lang="en-US" sz="1000" dirty="0" err="1" smtClean="0"/>
              <a:t>olumn</a:t>
            </a:r>
            <a:r>
              <a:rPr lang="en-US" sz="1000" dirty="0" smtClean="0"/>
              <a:t> </a:t>
            </a:r>
            <a:r>
              <a:rPr lang="pl-PL" sz="1000" dirty="0" smtClean="0"/>
              <a:t>- 1</a:t>
            </a:r>
            <a:r>
              <a:rPr lang="en-US" sz="1000" dirty="0" smtClean="0"/>
              <a:t>) </a:t>
            </a:r>
            <a:r>
              <a:rPr lang="en-US" sz="1000" dirty="0"/>
              <a:t>x </a:t>
            </a:r>
            <a:r>
              <a:rPr lang="en-US" sz="1000" dirty="0" smtClean="0"/>
              <a:t>(</a:t>
            </a:r>
            <a:r>
              <a:rPr lang="pl-PL" sz="1000" dirty="0" smtClean="0"/>
              <a:t>liczba wierszy</a:t>
            </a:r>
            <a:r>
              <a:rPr lang="en-US" sz="1000" dirty="0" smtClean="0"/>
              <a:t> </a:t>
            </a:r>
            <a:r>
              <a:rPr lang="pl-PL" sz="1000" dirty="0" smtClean="0"/>
              <a:t>- 1</a:t>
            </a:r>
            <a:r>
              <a:rPr lang="en-US" sz="1000" dirty="0" smtClean="0"/>
              <a:t>)</a:t>
            </a:r>
            <a:r>
              <a:rPr lang="pl-PL" sz="1000" dirty="0" smtClean="0"/>
              <a:t> </a:t>
            </a:r>
            <a:r>
              <a:rPr lang="pl-PL" sz="1000" b="1" dirty="0" smtClean="0">
                <a:solidFill>
                  <a:srgbClr val="FF0000"/>
                </a:solidFill>
              </a:rPr>
              <a:t>= 4</a:t>
            </a:r>
            <a:endParaRPr lang="en-US" sz="1000" b="1" dirty="0">
              <a:solidFill>
                <a:srgbClr val="FF0000"/>
              </a:solidFill>
            </a:endParaRPr>
          </a:p>
        </p:txBody>
      </p:sp>
      <p:sp>
        <p:nvSpPr>
          <p:cNvPr id="6" name="Rectangle 5"/>
          <p:cNvSpPr/>
          <p:nvPr/>
        </p:nvSpPr>
        <p:spPr>
          <a:xfrm>
            <a:off x="5147733" y="4718162"/>
            <a:ext cx="1752600" cy="276999"/>
          </a:xfrm>
          <a:prstGeom prst="rect">
            <a:avLst/>
          </a:prstGeom>
        </p:spPr>
        <p:txBody>
          <a:bodyPr wrap="square">
            <a:spAutoFit/>
          </a:bodyPr>
          <a:lstStyle/>
          <a:p>
            <a:pPr lvl="1"/>
            <a:r>
              <a:rPr lang="en-US" sz="1200" dirty="0">
                <a:solidFill>
                  <a:srgbClr val="FF0000"/>
                </a:solidFill>
              </a:rPr>
              <a:t>X</a:t>
            </a:r>
            <a:r>
              <a:rPr lang="en-US" sz="1200" baseline="30000" dirty="0">
                <a:solidFill>
                  <a:srgbClr val="FF0000"/>
                </a:solidFill>
              </a:rPr>
              <a:t>2</a:t>
            </a:r>
            <a:r>
              <a:rPr lang="en-US" sz="1200" dirty="0" smtClean="0">
                <a:solidFill>
                  <a:srgbClr val="FF0000"/>
                </a:solidFill>
              </a:rPr>
              <a:t>= 14.0</a:t>
            </a:r>
            <a:r>
              <a:rPr lang="pl-PL" sz="1200" dirty="0" smtClean="0">
                <a:solidFill>
                  <a:srgbClr val="FF0000"/>
                </a:solidFill>
              </a:rPr>
              <a:t>3</a:t>
            </a:r>
            <a:endParaRPr lang="en-US" sz="1200" dirty="0">
              <a:solidFill>
                <a:srgbClr val="FF0000"/>
              </a:solidFill>
            </a:endParaRPr>
          </a:p>
        </p:txBody>
      </p:sp>
    </p:spTree>
    <p:extLst>
      <p:ext uri="{BB962C8B-B14F-4D97-AF65-F5344CB8AC3E}">
        <p14:creationId xmlns:p14="http://schemas.microsoft.com/office/powerpoint/2010/main" val="2541782666"/>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220200" cy="895350"/>
          </a:xfrm>
        </p:spPr>
        <p:txBody>
          <a:bodyPr>
            <a:noAutofit/>
          </a:bodyPr>
          <a:lstStyle/>
          <a:p>
            <a:pPr algn="ctr"/>
            <a:r>
              <a:rPr lang="pl-PL" sz="3200" dirty="0" smtClean="0">
                <a:solidFill>
                  <a:schemeClr val="bg2">
                    <a:lumMod val="50000"/>
                  </a:schemeClr>
                </a:solidFill>
              </a:rPr>
              <a:t>Selekcja cech – Filtry: Chi Square Test</a:t>
            </a:r>
            <a:endParaRPr lang="en-US" sz="3200" dirty="0">
              <a:solidFill>
                <a:schemeClr val="bg2">
                  <a:lumMod val="50000"/>
                </a:schemeClr>
              </a:solidFill>
            </a:endParaRPr>
          </a:p>
        </p:txBody>
      </p:sp>
      <p:sp>
        <p:nvSpPr>
          <p:cNvPr id="15" name="Content Placeholder 1"/>
          <p:cNvSpPr txBox="1">
            <a:spLocks/>
          </p:cNvSpPr>
          <p:nvPr/>
        </p:nvSpPr>
        <p:spPr>
          <a:xfrm>
            <a:off x="3242732" y="4309533"/>
            <a:ext cx="5825067" cy="447888"/>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sz="1800" dirty="0"/>
          </a:p>
        </p:txBody>
      </p:sp>
      <p:sp>
        <p:nvSpPr>
          <p:cNvPr id="10" name="Rectangle 9"/>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11" name="Rectangle 10"/>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graphicFrame>
        <p:nvGraphicFramePr>
          <p:cNvPr id="13" name="Table 12"/>
          <p:cNvGraphicFramePr>
            <a:graphicFrameLocks noGrp="1"/>
          </p:cNvGraphicFramePr>
          <p:nvPr>
            <p:extLst>
              <p:ext uri="{D42A27DB-BD31-4B8C-83A1-F6EECF244321}">
                <p14:modId xmlns:p14="http://schemas.microsoft.com/office/powerpoint/2010/main" val="3903533019"/>
              </p:ext>
            </p:extLst>
          </p:nvPr>
        </p:nvGraphicFramePr>
        <p:xfrm>
          <a:off x="4605649" y="3486150"/>
          <a:ext cx="3657600" cy="689772"/>
        </p:xfrm>
        <a:graphic>
          <a:graphicData uri="http://schemas.openxmlformats.org/drawingml/2006/table">
            <a:tbl>
              <a:tblPr firstRow="1" bandRow="1">
                <a:tableStyleId>{5C22544A-7EE6-4342-B048-85BDC9FD1C3A}</a:tableStyleId>
              </a:tblPr>
              <a:tblGrid>
                <a:gridCol w="533400"/>
                <a:gridCol w="457200"/>
                <a:gridCol w="762000"/>
                <a:gridCol w="685800"/>
                <a:gridCol w="762000"/>
                <a:gridCol w="457200"/>
              </a:tblGrid>
              <a:tr h="263052">
                <a:tc>
                  <a:txBody>
                    <a:bodyPr/>
                    <a:lstStyle/>
                    <a:p>
                      <a:r>
                        <a:rPr lang="pl-PL" sz="800" dirty="0" smtClean="0"/>
                        <a:t>Spłacił</a:t>
                      </a:r>
                      <a:endParaRPr lang="en-US" sz="800" dirty="0"/>
                    </a:p>
                  </a:txBody>
                  <a:tcPr/>
                </a:tc>
                <a:tc>
                  <a:txBody>
                    <a:bodyPr/>
                    <a:lstStyle/>
                    <a:p>
                      <a:r>
                        <a:rPr lang="pl-PL" sz="800" dirty="0" smtClean="0"/>
                        <a:t>dom</a:t>
                      </a:r>
                      <a:endParaRPr lang="en-US" sz="800" dirty="0"/>
                    </a:p>
                  </a:txBody>
                  <a:tcPr/>
                </a:tc>
                <a:tc>
                  <a:txBody>
                    <a:bodyPr/>
                    <a:lstStyle/>
                    <a:p>
                      <a:r>
                        <a:rPr lang="pl-PL" sz="800" dirty="0" smtClean="0"/>
                        <a:t>samochód</a:t>
                      </a:r>
                      <a:endParaRPr lang="en-US" sz="800" dirty="0"/>
                    </a:p>
                  </a:txBody>
                  <a:tcPr/>
                </a:tc>
                <a:tc>
                  <a:txBody>
                    <a:bodyPr/>
                    <a:lstStyle/>
                    <a:p>
                      <a:r>
                        <a:rPr lang="pl-PL" sz="800" dirty="0" smtClean="0"/>
                        <a:t>samolot</a:t>
                      </a:r>
                      <a:endParaRPr lang="en-US" sz="800" dirty="0"/>
                    </a:p>
                  </a:txBody>
                  <a:tcPr/>
                </a:tc>
                <a:tc>
                  <a:txBody>
                    <a:bodyPr/>
                    <a:lstStyle/>
                    <a:p>
                      <a:r>
                        <a:rPr lang="pl-PL" sz="800" dirty="0" smtClean="0"/>
                        <a:t>inwestycje</a:t>
                      </a:r>
                      <a:endParaRPr lang="en-US" sz="800" dirty="0"/>
                    </a:p>
                  </a:txBody>
                  <a:tcPr/>
                </a:tc>
                <a:tc>
                  <a:txBody>
                    <a:bodyPr/>
                    <a:lstStyle/>
                    <a:p>
                      <a:r>
                        <a:rPr lang="pl-PL" sz="800" dirty="0" smtClean="0"/>
                        <a:t>inny</a:t>
                      </a:r>
                      <a:endParaRPr lang="en-US" sz="800" dirty="0"/>
                    </a:p>
                  </a:txBody>
                  <a:tcPr/>
                </a:tc>
              </a:tr>
              <a:tr h="211373">
                <a:tc>
                  <a:txBody>
                    <a:bodyPr/>
                    <a:lstStyle/>
                    <a:p>
                      <a:r>
                        <a:rPr lang="pl-PL" sz="800" dirty="0" smtClean="0"/>
                        <a:t>TAK</a:t>
                      </a:r>
                      <a:endParaRPr lang="en-US" sz="800" dirty="0"/>
                    </a:p>
                  </a:txBody>
                  <a:tcPr/>
                </a:tc>
                <a:tc>
                  <a:txBody>
                    <a:bodyPr/>
                    <a:lstStyle/>
                    <a:p>
                      <a:r>
                        <a:rPr lang="en-US" sz="800" dirty="0" smtClean="0"/>
                        <a:t>6</a:t>
                      </a:r>
                      <a:r>
                        <a:rPr lang="pl-PL" sz="800" dirty="0" smtClean="0"/>
                        <a:t>0</a:t>
                      </a:r>
                      <a:endParaRPr lang="en-US" sz="800" dirty="0"/>
                    </a:p>
                  </a:txBody>
                  <a:tcPr/>
                </a:tc>
                <a:tc>
                  <a:txBody>
                    <a:bodyPr/>
                    <a:lstStyle/>
                    <a:p>
                      <a:r>
                        <a:rPr lang="en-US" sz="800" dirty="0" smtClean="0"/>
                        <a:t>17</a:t>
                      </a:r>
                      <a:r>
                        <a:rPr lang="pl-PL" sz="800" dirty="0" smtClean="0"/>
                        <a:t>0</a:t>
                      </a:r>
                      <a:endParaRPr lang="en-US" sz="800" dirty="0"/>
                    </a:p>
                  </a:txBody>
                  <a:tcPr/>
                </a:tc>
                <a:tc>
                  <a:txBody>
                    <a:bodyPr/>
                    <a:lstStyle/>
                    <a:p>
                      <a:r>
                        <a:rPr lang="en-US" sz="800" dirty="0" smtClean="0"/>
                        <a:t>13</a:t>
                      </a:r>
                      <a:r>
                        <a:rPr lang="pl-PL" sz="800" dirty="0" smtClean="0"/>
                        <a:t>0</a:t>
                      </a:r>
                      <a:endParaRPr lang="en-US" sz="800" dirty="0"/>
                    </a:p>
                  </a:txBody>
                  <a:tcPr/>
                </a:tc>
                <a:tc>
                  <a:txBody>
                    <a:bodyPr/>
                    <a:lstStyle/>
                    <a:p>
                      <a:r>
                        <a:rPr lang="en-US" sz="800" dirty="0" smtClean="0"/>
                        <a:t>9</a:t>
                      </a:r>
                      <a:r>
                        <a:rPr lang="pl-PL" sz="800" dirty="0" smtClean="0"/>
                        <a:t>0</a:t>
                      </a:r>
                      <a:endParaRPr lang="en-US" sz="800" dirty="0"/>
                    </a:p>
                  </a:txBody>
                  <a:tcPr/>
                </a:tc>
                <a:tc>
                  <a:txBody>
                    <a:bodyPr/>
                    <a:lstStyle/>
                    <a:p>
                      <a:r>
                        <a:rPr lang="en-US" sz="800" dirty="0" smtClean="0"/>
                        <a:t>5</a:t>
                      </a:r>
                      <a:r>
                        <a:rPr lang="pl-PL" sz="800" dirty="0" smtClean="0"/>
                        <a:t>0</a:t>
                      </a:r>
                      <a:endParaRPr lang="en-US" sz="800" dirty="0"/>
                    </a:p>
                  </a:txBody>
                  <a:tcPr/>
                </a:tc>
              </a:tr>
              <a:tr h="211373">
                <a:tc>
                  <a:txBody>
                    <a:bodyPr/>
                    <a:lstStyle/>
                    <a:p>
                      <a:r>
                        <a:rPr lang="pl-PL" sz="800" dirty="0" smtClean="0"/>
                        <a:t>NIE</a:t>
                      </a:r>
                      <a:endParaRPr lang="en-US" sz="800" dirty="0"/>
                    </a:p>
                  </a:txBody>
                  <a:tcPr/>
                </a:tc>
                <a:tc>
                  <a:txBody>
                    <a:bodyPr/>
                    <a:lstStyle/>
                    <a:p>
                      <a:r>
                        <a:rPr lang="en-US" sz="800" dirty="0" smtClean="0"/>
                        <a:t>13</a:t>
                      </a:r>
                      <a:r>
                        <a:rPr lang="pl-PL" sz="800" dirty="0" smtClean="0"/>
                        <a:t>0</a:t>
                      </a:r>
                      <a:endParaRPr lang="en-US" sz="800" dirty="0"/>
                    </a:p>
                  </a:txBody>
                  <a:tcPr/>
                </a:tc>
                <a:tc>
                  <a:txBody>
                    <a:bodyPr/>
                    <a:lstStyle/>
                    <a:p>
                      <a:r>
                        <a:rPr lang="en-US" sz="800" dirty="0" smtClean="0"/>
                        <a:t>5</a:t>
                      </a:r>
                      <a:r>
                        <a:rPr lang="pl-PL" sz="800" dirty="0" smtClean="0"/>
                        <a:t>0</a:t>
                      </a:r>
                      <a:endParaRPr lang="en-US" sz="800" dirty="0"/>
                    </a:p>
                  </a:txBody>
                  <a:tcPr/>
                </a:tc>
                <a:tc>
                  <a:txBody>
                    <a:bodyPr/>
                    <a:lstStyle/>
                    <a:p>
                      <a:r>
                        <a:rPr lang="en-US" sz="800" dirty="0" smtClean="0"/>
                        <a:t>7</a:t>
                      </a:r>
                      <a:r>
                        <a:rPr lang="pl-PL" sz="800" dirty="0" smtClean="0"/>
                        <a:t>0</a:t>
                      </a:r>
                      <a:endParaRPr lang="en-US" sz="800" dirty="0"/>
                    </a:p>
                  </a:txBody>
                  <a:tcPr/>
                </a:tc>
                <a:tc>
                  <a:txBody>
                    <a:bodyPr/>
                    <a:lstStyle/>
                    <a:p>
                      <a:r>
                        <a:rPr lang="en-US" sz="800" dirty="0" smtClean="0"/>
                        <a:t>16</a:t>
                      </a:r>
                      <a:r>
                        <a:rPr lang="pl-PL" sz="800" dirty="0" smtClean="0"/>
                        <a:t>0</a:t>
                      </a:r>
                      <a:endParaRPr lang="en-US" sz="800" dirty="0"/>
                    </a:p>
                  </a:txBody>
                  <a:tcPr/>
                </a:tc>
                <a:tc>
                  <a:txBody>
                    <a:bodyPr/>
                    <a:lstStyle/>
                    <a:p>
                      <a:r>
                        <a:rPr lang="en-US" sz="800" dirty="0" smtClean="0"/>
                        <a:t>9</a:t>
                      </a:r>
                      <a:r>
                        <a:rPr lang="pl-PL" sz="800" dirty="0" smtClean="0"/>
                        <a:t>0</a:t>
                      </a:r>
                      <a:endParaRPr lang="en-US" sz="800" dirty="0"/>
                    </a:p>
                  </a:txBody>
                  <a:tcPr/>
                </a:tc>
              </a:tr>
            </a:tbl>
          </a:graphicData>
        </a:graphic>
      </p:graphicFrame>
      <p:sp>
        <p:nvSpPr>
          <p:cNvPr id="6" name="Rectangle 5"/>
          <p:cNvSpPr/>
          <p:nvPr/>
        </p:nvSpPr>
        <p:spPr>
          <a:xfrm>
            <a:off x="5147733" y="4718162"/>
            <a:ext cx="1752600" cy="276999"/>
          </a:xfrm>
          <a:prstGeom prst="rect">
            <a:avLst/>
          </a:prstGeom>
        </p:spPr>
        <p:txBody>
          <a:bodyPr wrap="square">
            <a:spAutoFit/>
          </a:bodyPr>
          <a:lstStyle/>
          <a:p>
            <a:pPr lvl="1"/>
            <a:r>
              <a:rPr lang="en-US" sz="1200" dirty="0">
                <a:solidFill>
                  <a:srgbClr val="FF0000"/>
                </a:solidFill>
              </a:rPr>
              <a:t>X</a:t>
            </a:r>
            <a:r>
              <a:rPr lang="en-US" sz="1200" baseline="30000" dirty="0">
                <a:solidFill>
                  <a:srgbClr val="FF0000"/>
                </a:solidFill>
              </a:rPr>
              <a:t>2</a:t>
            </a:r>
            <a:r>
              <a:rPr lang="en-US" sz="1200" dirty="0" smtClean="0">
                <a:solidFill>
                  <a:srgbClr val="FF0000"/>
                </a:solidFill>
              </a:rPr>
              <a:t>= </a:t>
            </a:r>
            <a:r>
              <a:rPr lang="en-US" sz="1200" dirty="0">
                <a:solidFill>
                  <a:srgbClr val="FF0000"/>
                </a:solidFill>
              </a:rPr>
              <a:t>14.026</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9614" y="918633"/>
            <a:ext cx="5888838" cy="2438400"/>
          </a:xfrm>
          <a:prstGeom prst="rect">
            <a:avLst/>
          </a:prstGeom>
        </p:spPr>
      </p:pic>
      <p:sp>
        <p:nvSpPr>
          <p:cNvPr id="12" name="Rectangle 11"/>
          <p:cNvSpPr/>
          <p:nvPr/>
        </p:nvSpPr>
        <p:spPr>
          <a:xfrm>
            <a:off x="3716865" y="4333610"/>
            <a:ext cx="4876800" cy="246221"/>
          </a:xfrm>
          <a:prstGeom prst="rect">
            <a:avLst/>
          </a:prstGeom>
        </p:spPr>
        <p:txBody>
          <a:bodyPr wrap="square">
            <a:spAutoFit/>
          </a:bodyPr>
          <a:lstStyle/>
          <a:p>
            <a:r>
              <a:rPr lang="pl-PL" sz="1000" dirty="0" smtClean="0"/>
              <a:t>Degree of freedom = </a:t>
            </a:r>
            <a:r>
              <a:rPr lang="en-US" sz="1000" dirty="0" smtClean="0"/>
              <a:t>(</a:t>
            </a:r>
            <a:r>
              <a:rPr lang="pl-PL" sz="1000" dirty="0" smtClean="0"/>
              <a:t>liczba k</a:t>
            </a:r>
            <a:r>
              <a:rPr lang="en-US" sz="1000" dirty="0" err="1" smtClean="0"/>
              <a:t>olumn</a:t>
            </a:r>
            <a:r>
              <a:rPr lang="en-US" sz="1000" dirty="0" smtClean="0"/>
              <a:t> </a:t>
            </a:r>
            <a:r>
              <a:rPr lang="pl-PL" sz="1000" dirty="0" smtClean="0"/>
              <a:t>- 1</a:t>
            </a:r>
            <a:r>
              <a:rPr lang="en-US" sz="1000" dirty="0" smtClean="0"/>
              <a:t>) </a:t>
            </a:r>
            <a:r>
              <a:rPr lang="en-US" sz="1000" dirty="0"/>
              <a:t>x </a:t>
            </a:r>
            <a:r>
              <a:rPr lang="en-US" sz="1000" dirty="0" smtClean="0"/>
              <a:t>(</a:t>
            </a:r>
            <a:r>
              <a:rPr lang="pl-PL" sz="1000" dirty="0" smtClean="0"/>
              <a:t>liczba wierszy</a:t>
            </a:r>
            <a:r>
              <a:rPr lang="en-US" sz="1000" dirty="0" smtClean="0"/>
              <a:t> </a:t>
            </a:r>
            <a:r>
              <a:rPr lang="pl-PL" sz="1000" dirty="0" smtClean="0"/>
              <a:t>- 1</a:t>
            </a:r>
            <a:r>
              <a:rPr lang="en-US" sz="1000" dirty="0" smtClean="0"/>
              <a:t>)</a:t>
            </a:r>
            <a:r>
              <a:rPr lang="pl-PL" sz="1000" dirty="0" smtClean="0"/>
              <a:t> </a:t>
            </a:r>
            <a:r>
              <a:rPr lang="pl-PL" sz="1000" b="1" dirty="0" smtClean="0">
                <a:solidFill>
                  <a:srgbClr val="FF0000"/>
                </a:solidFill>
              </a:rPr>
              <a:t>= 4</a:t>
            </a:r>
            <a:endParaRPr lang="en-US" sz="1000" b="1" dirty="0">
              <a:solidFill>
                <a:srgbClr val="FF0000"/>
              </a:solidFill>
            </a:endParaRPr>
          </a:p>
        </p:txBody>
      </p:sp>
    </p:spTree>
    <p:extLst>
      <p:ext uri="{BB962C8B-B14F-4D97-AF65-F5344CB8AC3E}">
        <p14:creationId xmlns:p14="http://schemas.microsoft.com/office/powerpoint/2010/main" val="1478622936"/>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220200" cy="895350"/>
          </a:xfrm>
        </p:spPr>
        <p:txBody>
          <a:bodyPr>
            <a:noAutofit/>
          </a:bodyPr>
          <a:lstStyle/>
          <a:p>
            <a:pPr algn="ctr"/>
            <a:r>
              <a:rPr lang="pl-PL" sz="3200" dirty="0" smtClean="0">
                <a:solidFill>
                  <a:schemeClr val="bg2">
                    <a:lumMod val="50000"/>
                  </a:schemeClr>
                </a:solidFill>
              </a:rPr>
              <a:t>Selekcja cech – Filtry: Information Gain</a:t>
            </a:r>
            <a:endParaRPr lang="en-US" sz="3200" dirty="0">
              <a:solidFill>
                <a:schemeClr val="bg2">
                  <a:lumMod val="50000"/>
                </a:schemeClr>
              </a:solidFill>
            </a:endParaRPr>
          </a:p>
        </p:txBody>
      </p:sp>
      <p:sp>
        <p:nvSpPr>
          <p:cNvPr id="15" name="Content Placeholder 1"/>
          <p:cNvSpPr txBox="1">
            <a:spLocks/>
          </p:cNvSpPr>
          <p:nvPr/>
        </p:nvSpPr>
        <p:spPr>
          <a:xfrm>
            <a:off x="3242732" y="4309533"/>
            <a:ext cx="5825067" cy="447888"/>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sz="1800" dirty="0"/>
          </a:p>
        </p:txBody>
      </p:sp>
      <p:sp>
        <p:nvSpPr>
          <p:cNvPr id="10" name="Rectangle 9"/>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11" name="Rectangle 10"/>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sp>
        <p:nvSpPr>
          <p:cNvPr id="5" name="TextBox 4"/>
          <p:cNvSpPr txBox="1"/>
          <p:nvPr/>
        </p:nvSpPr>
        <p:spPr>
          <a:xfrm>
            <a:off x="3759199" y="4804946"/>
            <a:ext cx="5274733" cy="276999"/>
          </a:xfrm>
          <a:prstGeom prst="rect">
            <a:avLst/>
          </a:prstGeom>
          <a:noFill/>
        </p:spPr>
        <p:txBody>
          <a:bodyPr wrap="square" rtlCol="0">
            <a:spAutoFit/>
          </a:bodyPr>
          <a:lstStyle/>
          <a:p>
            <a:r>
              <a:rPr lang="pl-PL" sz="1200" dirty="0" smtClean="0"/>
              <a:t>tylko dla zbiorów z binomial i polynomial labels </a:t>
            </a:r>
            <a:r>
              <a:rPr lang="pl-PL" sz="1200" dirty="0"/>
              <a:t>w RM</a:t>
            </a:r>
            <a:r>
              <a:rPr lang="pl-PL" sz="1200" dirty="0" smtClean="0"/>
              <a:t> (klasyfikacja)</a:t>
            </a:r>
            <a:endParaRPr lang="en-US" sz="1200" dirty="0"/>
          </a:p>
        </p:txBody>
      </p:sp>
      <p:sp>
        <p:nvSpPr>
          <p:cNvPr id="6" name="TextBox 5"/>
          <p:cNvSpPr txBox="1"/>
          <p:nvPr/>
        </p:nvSpPr>
        <p:spPr>
          <a:xfrm>
            <a:off x="3615266" y="971550"/>
            <a:ext cx="3505200" cy="369332"/>
          </a:xfrm>
          <a:prstGeom prst="rect">
            <a:avLst/>
          </a:prstGeom>
          <a:noFill/>
        </p:spPr>
        <p:txBody>
          <a:bodyPr wrap="square" rtlCol="0">
            <a:spAutoFit/>
          </a:bodyPr>
          <a:lstStyle/>
          <a:p>
            <a:r>
              <a:rPr lang="pl-PL" dirty="0" smtClean="0"/>
              <a:t>IG = H_before – H_after</a:t>
            </a:r>
            <a:endParaRPr lang="en-US" dirty="0"/>
          </a:p>
        </p:txBody>
      </p:sp>
      <p:sp>
        <p:nvSpPr>
          <p:cNvPr id="7" name="TextBox 6"/>
          <p:cNvSpPr txBox="1"/>
          <p:nvPr/>
        </p:nvSpPr>
        <p:spPr>
          <a:xfrm>
            <a:off x="3623733" y="1340882"/>
            <a:ext cx="4876800" cy="369332"/>
          </a:xfrm>
          <a:prstGeom prst="rect">
            <a:avLst/>
          </a:prstGeom>
          <a:noFill/>
        </p:spPr>
        <p:txBody>
          <a:bodyPr wrap="square" rtlCol="0">
            <a:spAutoFit/>
          </a:bodyPr>
          <a:lstStyle/>
          <a:p>
            <a:r>
              <a:rPr lang="pl-PL" dirty="0" smtClean="0"/>
              <a:t>H</a:t>
            </a:r>
            <a:r>
              <a:rPr lang="en-US" dirty="0" smtClean="0"/>
              <a:t> </a:t>
            </a:r>
            <a:r>
              <a:rPr lang="en-US" dirty="0"/>
              <a:t>= - p(a)*log(p(a)) - p(b)*log(p(b))</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2480" y="1809750"/>
            <a:ext cx="4697564" cy="2881699"/>
          </a:xfrm>
          <a:prstGeom prst="rect">
            <a:avLst/>
          </a:prstGeom>
        </p:spPr>
      </p:pic>
      <p:sp>
        <p:nvSpPr>
          <p:cNvPr id="12" name="TextBox 11"/>
          <p:cNvSpPr txBox="1"/>
          <p:nvPr/>
        </p:nvSpPr>
        <p:spPr>
          <a:xfrm>
            <a:off x="3631353" y="1918900"/>
            <a:ext cx="2895599" cy="276999"/>
          </a:xfrm>
          <a:prstGeom prst="rect">
            <a:avLst/>
          </a:prstGeom>
          <a:noFill/>
        </p:spPr>
        <p:txBody>
          <a:bodyPr wrap="square" rtlCol="0">
            <a:spAutoFit/>
          </a:bodyPr>
          <a:lstStyle/>
          <a:p>
            <a:r>
              <a:rPr lang="pl-PL" sz="1200" dirty="0" smtClean="0"/>
              <a:t>wykorzystywane przez drzewa C4.5</a:t>
            </a:r>
            <a:endParaRPr lang="en-US" sz="1200" dirty="0"/>
          </a:p>
        </p:txBody>
      </p:sp>
    </p:spTree>
    <p:extLst>
      <p:ext uri="{BB962C8B-B14F-4D97-AF65-F5344CB8AC3E}">
        <p14:creationId xmlns:p14="http://schemas.microsoft.com/office/powerpoint/2010/main" val="2707396558"/>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4648200" cy="1200150"/>
          </a:xfrm>
        </p:spPr>
        <p:txBody>
          <a:bodyPr>
            <a:noAutofit/>
          </a:bodyPr>
          <a:lstStyle/>
          <a:p>
            <a:pPr algn="ctr"/>
            <a:r>
              <a:rPr lang="pl-PL" sz="3200" dirty="0" smtClean="0">
                <a:solidFill>
                  <a:schemeClr val="bg2">
                    <a:lumMod val="50000"/>
                  </a:schemeClr>
                </a:solidFill>
              </a:rPr>
              <a:t>Selekcja cech </a:t>
            </a:r>
            <a:br>
              <a:rPr lang="pl-PL" sz="3200" dirty="0" smtClean="0">
                <a:solidFill>
                  <a:schemeClr val="bg2">
                    <a:lumMod val="50000"/>
                  </a:schemeClr>
                </a:solidFill>
              </a:rPr>
            </a:br>
            <a:r>
              <a:rPr lang="pl-PL" sz="3200" dirty="0" smtClean="0">
                <a:solidFill>
                  <a:schemeClr val="bg2">
                    <a:lumMod val="50000"/>
                  </a:schemeClr>
                </a:solidFill>
              </a:rPr>
              <a:t>– Filtry: PCA</a:t>
            </a:r>
            <a:endParaRPr lang="en-US" sz="3200" dirty="0">
              <a:solidFill>
                <a:schemeClr val="bg2">
                  <a:lumMod val="50000"/>
                </a:schemeClr>
              </a:solidFill>
            </a:endParaRPr>
          </a:p>
        </p:txBody>
      </p:sp>
      <p:sp>
        <p:nvSpPr>
          <p:cNvPr id="15" name="Content Placeholder 1"/>
          <p:cNvSpPr txBox="1">
            <a:spLocks/>
          </p:cNvSpPr>
          <p:nvPr/>
        </p:nvSpPr>
        <p:spPr>
          <a:xfrm>
            <a:off x="3242732" y="4309533"/>
            <a:ext cx="5825067" cy="447888"/>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sz="1800" dirty="0"/>
          </a:p>
        </p:txBody>
      </p:sp>
      <p:sp>
        <p:nvSpPr>
          <p:cNvPr id="10" name="Rectangle 9"/>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11" name="Rectangle 10"/>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8322" y="0"/>
            <a:ext cx="4255678" cy="5143500"/>
          </a:xfrm>
          <a:prstGeom prst="rect">
            <a:avLst/>
          </a:prstGeom>
        </p:spPr>
      </p:pic>
    </p:spTree>
    <p:extLst>
      <p:ext uri="{BB962C8B-B14F-4D97-AF65-F5344CB8AC3E}">
        <p14:creationId xmlns:p14="http://schemas.microsoft.com/office/powerpoint/2010/main" val="4181489726"/>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4648200" cy="1200150"/>
          </a:xfrm>
        </p:spPr>
        <p:txBody>
          <a:bodyPr>
            <a:noAutofit/>
          </a:bodyPr>
          <a:lstStyle/>
          <a:p>
            <a:pPr algn="ctr"/>
            <a:r>
              <a:rPr lang="pl-PL" sz="3200" dirty="0" smtClean="0">
                <a:solidFill>
                  <a:schemeClr val="bg2">
                    <a:lumMod val="50000"/>
                  </a:schemeClr>
                </a:solidFill>
              </a:rPr>
              <a:t>Selekcja cech </a:t>
            </a:r>
            <a:br>
              <a:rPr lang="pl-PL" sz="3200" dirty="0" smtClean="0">
                <a:solidFill>
                  <a:schemeClr val="bg2">
                    <a:lumMod val="50000"/>
                  </a:schemeClr>
                </a:solidFill>
              </a:rPr>
            </a:br>
            <a:r>
              <a:rPr lang="pl-PL" sz="3200" dirty="0" smtClean="0">
                <a:solidFill>
                  <a:schemeClr val="bg2">
                    <a:lumMod val="50000"/>
                  </a:schemeClr>
                </a:solidFill>
              </a:rPr>
              <a:t>– Filtry: PCA</a:t>
            </a:r>
            <a:endParaRPr lang="en-US" sz="3200" dirty="0">
              <a:solidFill>
                <a:schemeClr val="bg2">
                  <a:lumMod val="50000"/>
                </a:schemeClr>
              </a:solidFill>
            </a:endParaRPr>
          </a:p>
        </p:txBody>
      </p:sp>
      <p:sp>
        <p:nvSpPr>
          <p:cNvPr id="15" name="Content Placeholder 1"/>
          <p:cNvSpPr txBox="1">
            <a:spLocks/>
          </p:cNvSpPr>
          <p:nvPr/>
        </p:nvSpPr>
        <p:spPr>
          <a:xfrm>
            <a:off x="3242732" y="4309533"/>
            <a:ext cx="5825067" cy="447888"/>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sz="1800" dirty="0"/>
          </a:p>
        </p:txBody>
      </p:sp>
      <p:sp>
        <p:nvSpPr>
          <p:cNvPr id="10" name="Rectangle 9"/>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11" name="Rectangle 10"/>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8322" y="0"/>
            <a:ext cx="4255678" cy="5143500"/>
          </a:xfrm>
          <a:prstGeom prst="rect">
            <a:avLst/>
          </a:prstGeom>
        </p:spPr>
      </p:pic>
    </p:spTree>
    <p:extLst>
      <p:ext uri="{BB962C8B-B14F-4D97-AF65-F5344CB8AC3E}">
        <p14:creationId xmlns:p14="http://schemas.microsoft.com/office/powerpoint/2010/main" val="2646084312"/>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4648200" cy="1200150"/>
          </a:xfrm>
        </p:spPr>
        <p:txBody>
          <a:bodyPr>
            <a:noAutofit/>
          </a:bodyPr>
          <a:lstStyle/>
          <a:p>
            <a:pPr algn="ctr"/>
            <a:r>
              <a:rPr lang="pl-PL" sz="3200" dirty="0" smtClean="0">
                <a:solidFill>
                  <a:schemeClr val="bg2">
                    <a:lumMod val="50000"/>
                  </a:schemeClr>
                </a:solidFill>
              </a:rPr>
              <a:t>Selekcja cech </a:t>
            </a:r>
            <a:br>
              <a:rPr lang="pl-PL" sz="3200" dirty="0" smtClean="0">
                <a:solidFill>
                  <a:schemeClr val="bg2">
                    <a:lumMod val="50000"/>
                  </a:schemeClr>
                </a:solidFill>
              </a:rPr>
            </a:br>
            <a:r>
              <a:rPr lang="pl-PL" sz="3200" dirty="0" smtClean="0">
                <a:solidFill>
                  <a:schemeClr val="bg2">
                    <a:lumMod val="50000"/>
                  </a:schemeClr>
                </a:solidFill>
              </a:rPr>
              <a:t>– Filtry: PCA</a:t>
            </a:r>
            <a:endParaRPr lang="en-US" sz="3200" dirty="0">
              <a:solidFill>
                <a:schemeClr val="bg2">
                  <a:lumMod val="50000"/>
                </a:schemeClr>
              </a:solidFill>
            </a:endParaRPr>
          </a:p>
        </p:txBody>
      </p:sp>
      <p:sp>
        <p:nvSpPr>
          <p:cNvPr id="15" name="Content Placeholder 1"/>
          <p:cNvSpPr txBox="1">
            <a:spLocks/>
          </p:cNvSpPr>
          <p:nvPr/>
        </p:nvSpPr>
        <p:spPr>
          <a:xfrm>
            <a:off x="3242732" y="4309533"/>
            <a:ext cx="5825067" cy="447888"/>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sz="1800" dirty="0"/>
          </a:p>
        </p:txBody>
      </p:sp>
      <p:sp>
        <p:nvSpPr>
          <p:cNvPr id="10" name="Rectangle 9"/>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11" name="Rectangle 10"/>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8322" y="0"/>
            <a:ext cx="4255678" cy="5143500"/>
          </a:xfrm>
          <a:prstGeom prst="rect">
            <a:avLst/>
          </a:prstGeom>
        </p:spPr>
      </p:pic>
    </p:spTree>
    <p:extLst>
      <p:ext uri="{BB962C8B-B14F-4D97-AF65-F5344CB8AC3E}">
        <p14:creationId xmlns:p14="http://schemas.microsoft.com/office/powerpoint/2010/main" val="980455248"/>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4648200" cy="1200150"/>
          </a:xfrm>
        </p:spPr>
        <p:txBody>
          <a:bodyPr>
            <a:noAutofit/>
          </a:bodyPr>
          <a:lstStyle/>
          <a:p>
            <a:pPr algn="ctr"/>
            <a:r>
              <a:rPr lang="pl-PL" sz="3200" dirty="0" smtClean="0">
                <a:solidFill>
                  <a:schemeClr val="bg2">
                    <a:lumMod val="50000"/>
                  </a:schemeClr>
                </a:solidFill>
              </a:rPr>
              <a:t>Selekcja cech </a:t>
            </a:r>
            <a:br>
              <a:rPr lang="pl-PL" sz="3200" dirty="0" smtClean="0">
                <a:solidFill>
                  <a:schemeClr val="bg2">
                    <a:lumMod val="50000"/>
                  </a:schemeClr>
                </a:solidFill>
              </a:rPr>
            </a:br>
            <a:r>
              <a:rPr lang="pl-PL" sz="3200" dirty="0" smtClean="0">
                <a:solidFill>
                  <a:schemeClr val="bg2">
                    <a:lumMod val="50000"/>
                  </a:schemeClr>
                </a:solidFill>
              </a:rPr>
              <a:t>– Filtry: PCA</a:t>
            </a:r>
            <a:endParaRPr lang="en-US" sz="3200" dirty="0">
              <a:solidFill>
                <a:schemeClr val="bg2">
                  <a:lumMod val="50000"/>
                </a:schemeClr>
              </a:solidFill>
            </a:endParaRPr>
          </a:p>
        </p:txBody>
      </p:sp>
      <p:sp>
        <p:nvSpPr>
          <p:cNvPr id="15" name="Content Placeholder 1"/>
          <p:cNvSpPr txBox="1">
            <a:spLocks/>
          </p:cNvSpPr>
          <p:nvPr/>
        </p:nvSpPr>
        <p:spPr>
          <a:xfrm>
            <a:off x="3242732" y="4309533"/>
            <a:ext cx="5825067" cy="447888"/>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sz="1800" dirty="0"/>
          </a:p>
        </p:txBody>
      </p:sp>
      <p:sp>
        <p:nvSpPr>
          <p:cNvPr id="10" name="Rectangle 9"/>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11" name="Rectangle 10"/>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sp>
        <p:nvSpPr>
          <p:cNvPr id="4" name="TextBox 3"/>
          <p:cNvSpPr txBox="1"/>
          <p:nvPr/>
        </p:nvSpPr>
        <p:spPr>
          <a:xfrm>
            <a:off x="4114800" y="808970"/>
            <a:ext cx="2743200" cy="369332"/>
          </a:xfrm>
          <a:prstGeom prst="rect">
            <a:avLst/>
          </a:prstGeom>
          <a:noFill/>
        </p:spPr>
        <p:txBody>
          <a:bodyPr wrap="square" rtlCol="0">
            <a:spAutoFit/>
          </a:bodyPr>
          <a:lstStyle/>
          <a:p>
            <a:r>
              <a:rPr lang="pl-PL" dirty="0" smtClean="0"/>
              <a:t>det (A – </a:t>
            </a:r>
            <a:r>
              <a:rPr lang="el-GR" dirty="0" smtClean="0"/>
              <a:t>λ</a:t>
            </a:r>
            <a:r>
              <a:rPr lang="pl-PL" dirty="0" smtClean="0"/>
              <a:t>I) = 0</a:t>
            </a:r>
            <a:endParaRPr lang="en-US" dirty="0"/>
          </a:p>
        </p:txBody>
      </p:sp>
      <p:sp>
        <p:nvSpPr>
          <p:cNvPr id="5" name="TextBox 4"/>
          <p:cNvSpPr txBox="1"/>
          <p:nvPr/>
        </p:nvSpPr>
        <p:spPr>
          <a:xfrm>
            <a:off x="4038600" y="1178302"/>
            <a:ext cx="2819400" cy="307777"/>
          </a:xfrm>
          <a:prstGeom prst="rect">
            <a:avLst/>
          </a:prstGeom>
          <a:noFill/>
        </p:spPr>
        <p:txBody>
          <a:bodyPr wrap="square" rtlCol="0">
            <a:spAutoFit/>
          </a:bodyPr>
          <a:lstStyle/>
          <a:p>
            <a:r>
              <a:rPr lang="pl-PL" sz="1400" dirty="0" smtClean="0"/>
              <a:t>I –macierz jednostkowa </a:t>
            </a:r>
            <a:r>
              <a:rPr lang="pl-PL" sz="1400" dirty="0"/>
              <a:t>n x n </a:t>
            </a:r>
            <a:endParaRPr lang="en-US" sz="1400" dirty="0"/>
          </a:p>
        </p:txBody>
      </p:sp>
      <p:sp>
        <p:nvSpPr>
          <p:cNvPr id="6" name="TextBox 5"/>
          <p:cNvSpPr txBox="1"/>
          <p:nvPr/>
        </p:nvSpPr>
        <p:spPr>
          <a:xfrm>
            <a:off x="4038600" y="285750"/>
            <a:ext cx="4944533" cy="523220"/>
          </a:xfrm>
          <a:prstGeom prst="rect">
            <a:avLst/>
          </a:prstGeom>
          <a:noFill/>
        </p:spPr>
        <p:txBody>
          <a:bodyPr wrap="square" rtlCol="0">
            <a:spAutoFit/>
          </a:bodyPr>
          <a:lstStyle/>
          <a:p>
            <a:r>
              <a:rPr lang="pl-PL" sz="1400" dirty="0" smtClean="0"/>
              <a:t>wartości własne </a:t>
            </a:r>
            <a:r>
              <a:rPr lang="el-GR" sz="1400" dirty="0"/>
              <a:t>λ </a:t>
            </a:r>
            <a:r>
              <a:rPr lang="pl-PL" sz="1400" dirty="0" smtClean="0"/>
              <a:t>macierzy kowariancji (korelacji) A </a:t>
            </a:r>
          </a:p>
          <a:p>
            <a:r>
              <a:rPr lang="pl-PL" sz="1400" dirty="0" smtClean="0"/>
              <a:t>to n pierwiastków równania charakterystycznego</a:t>
            </a:r>
            <a:endParaRPr lang="en-US" sz="1400" dirty="0"/>
          </a:p>
        </p:txBody>
      </p:sp>
      <p:sp>
        <p:nvSpPr>
          <p:cNvPr id="12" name="TextBox 11"/>
          <p:cNvSpPr txBox="1"/>
          <p:nvPr/>
        </p:nvSpPr>
        <p:spPr>
          <a:xfrm>
            <a:off x="4114801" y="2163232"/>
            <a:ext cx="1308100" cy="369332"/>
          </a:xfrm>
          <a:prstGeom prst="rect">
            <a:avLst/>
          </a:prstGeom>
          <a:noFill/>
        </p:spPr>
        <p:txBody>
          <a:bodyPr wrap="square" rtlCol="0">
            <a:spAutoFit/>
          </a:bodyPr>
          <a:lstStyle/>
          <a:p>
            <a:r>
              <a:rPr lang="pl-PL" dirty="0" smtClean="0"/>
              <a:t>Ax= </a:t>
            </a:r>
            <a:r>
              <a:rPr lang="el-GR" dirty="0" smtClean="0"/>
              <a:t>λ</a:t>
            </a:r>
            <a:r>
              <a:rPr lang="pl-PL" dirty="0" smtClean="0"/>
              <a:t>x</a:t>
            </a:r>
            <a:endParaRPr lang="en-US" dirty="0"/>
          </a:p>
        </p:txBody>
      </p:sp>
      <p:sp>
        <p:nvSpPr>
          <p:cNvPr id="7" name="Rectangle 6"/>
          <p:cNvSpPr/>
          <p:nvPr/>
        </p:nvSpPr>
        <p:spPr>
          <a:xfrm>
            <a:off x="4072467" y="1486079"/>
            <a:ext cx="4259499" cy="584775"/>
          </a:xfrm>
          <a:prstGeom prst="rect">
            <a:avLst/>
          </a:prstGeom>
        </p:spPr>
        <p:txBody>
          <a:bodyPr wrap="none">
            <a:spAutoFit/>
          </a:bodyPr>
          <a:lstStyle/>
          <a:p>
            <a:r>
              <a:rPr lang="pl-PL" sz="1600" dirty="0" smtClean="0"/>
              <a:t>wektory </a:t>
            </a:r>
            <a:r>
              <a:rPr lang="pl-PL" sz="1600" dirty="0"/>
              <a:t>własne </a:t>
            </a:r>
            <a:r>
              <a:rPr lang="pl-PL" sz="1600" dirty="0" smtClean="0"/>
              <a:t>x macierzy </a:t>
            </a:r>
            <a:r>
              <a:rPr lang="pl-PL" sz="1600" dirty="0"/>
              <a:t>A to </a:t>
            </a:r>
            <a:r>
              <a:rPr lang="pl-PL" sz="1600" dirty="0" smtClean="0"/>
              <a:t>wektory </a:t>
            </a:r>
            <a:endParaRPr lang="pl-PL" sz="1600" dirty="0"/>
          </a:p>
          <a:p>
            <a:r>
              <a:rPr lang="pl-PL" sz="1600" dirty="0"/>
              <a:t>spełniające równanie</a:t>
            </a:r>
            <a:endParaRPr lang="en-US" sz="16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0489" y="1888067"/>
            <a:ext cx="2693511" cy="325543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425" y="3218266"/>
            <a:ext cx="1399116" cy="1441230"/>
          </a:xfrm>
          <a:prstGeom prst="rect">
            <a:avLst/>
          </a:prstGeom>
        </p:spPr>
      </p:pic>
    </p:spTree>
    <p:extLst>
      <p:ext uri="{BB962C8B-B14F-4D97-AF65-F5344CB8AC3E}">
        <p14:creationId xmlns:p14="http://schemas.microsoft.com/office/powerpoint/2010/main" val="3687425023"/>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0400" y="0"/>
            <a:ext cx="5181600" cy="1276350"/>
          </a:xfrm>
        </p:spPr>
        <p:txBody>
          <a:bodyPr>
            <a:noAutofit/>
          </a:bodyPr>
          <a:lstStyle/>
          <a:p>
            <a:r>
              <a:rPr lang="pl-PL" sz="3200" dirty="0" smtClean="0">
                <a:solidFill>
                  <a:schemeClr val="bg2">
                    <a:lumMod val="50000"/>
                  </a:schemeClr>
                </a:solidFill>
              </a:rPr>
              <a:t>Plan Prezentacji</a:t>
            </a:r>
            <a:endParaRPr lang="en-US" sz="3200" dirty="0">
              <a:solidFill>
                <a:schemeClr val="bg2">
                  <a:lumMod val="50000"/>
                </a:schemeClr>
              </a:solidFill>
            </a:endParaRPr>
          </a:p>
        </p:txBody>
      </p:sp>
      <p:sp>
        <p:nvSpPr>
          <p:cNvPr id="7" name="Content Placeholder 1"/>
          <p:cNvSpPr txBox="1">
            <a:spLocks/>
          </p:cNvSpPr>
          <p:nvPr/>
        </p:nvSpPr>
        <p:spPr>
          <a:xfrm>
            <a:off x="3095382" y="1335382"/>
            <a:ext cx="5870448" cy="3352801"/>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pPr>
            <a:r>
              <a:rPr lang="pl-PL" sz="1800" dirty="0" smtClean="0"/>
              <a:t>Wprowadzenie</a:t>
            </a:r>
          </a:p>
          <a:p>
            <a:pPr>
              <a:lnSpc>
                <a:spcPct val="124000"/>
              </a:lnSpc>
            </a:pPr>
            <a:r>
              <a:rPr lang="pl-PL" sz="1800" dirty="0"/>
              <a:t>Demonstracja Programu RapidMiner</a:t>
            </a:r>
          </a:p>
          <a:p>
            <a:pPr>
              <a:lnSpc>
                <a:spcPct val="124000"/>
              </a:lnSpc>
            </a:pPr>
            <a:r>
              <a:rPr lang="pl-PL" sz="1800" dirty="0"/>
              <a:t>Selekcja cech – </a:t>
            </a:r>
            <a:r>
              <a:rPr lang="pl-PL" sz="1800" dirty="0" smtClean="0"/>
              <a:t>Filtry</a:t>
            </a:r>
          </a:p>
          <a:p>
            <a:pPr>
              <a:lnSpc>
                <a:spcPct val="124000"/>
              </a:lnSpc>
            </a:pPr>
            <a:r>
              <a:rPr lang="pl-PL" sz="2400" b="1" dirty="0" smtClean="0"/>
              <a:t>Selekcja cech – Wrappery</a:t>
            </a:r>
          </a:p>
          <a:p>
            <a:pPr>
              <a:lnSpc>
                <a:spcPct val="124000"/>
              </a:lnSpc>
            </a:pPr>
            <a:r>
              <a:rPr lang="pl-PL" sz="1800" dirty="0" smtClean="0"/>
              <a:t>Selekcja cech – Metody Wbudowane  </a:t>
            </a:r>
            <a:endParaRPr lang="pl-PL" sz="1800" dirty="0"/>
          </a:p>
          <a:p>
            <a:pPr>
              <a:lnSpc>
                <a:spcPct val="124000"/>
              </a:lnSpc>
            </a:pPr>
            <a:r>
              <a:rPr lang="pl-PL" sz="1800" dirty="0" smtClean="0"/>
              <a:t>Selekcja </a:t>
            </a:r>
            <a:r>
              <a:rPr lang="pl-PL" sz="1800" dirty="0"/>
              <a:t>wektorów w zagadnieniach </a:t>
            </a:r>
            <a:r>
              <a:rPr lang="pl-PL" sz="1800" dirty="0" smtClean="0"/>
              <a:t>klasyfikacji</a:t>
            </a:r>
          </a:p>
          <a:p>
            <a:pPr>
              <a:lnSpc>
                <a:spcPct val="124000"/>
              </a:lnSpc>
            </a:pPr>
            <a:r>
              <a:rPr lang="pl-PL" sz="1800" dirty="0"/>
              <a:t>Selekcja wektorów w zagadnieniach </a:t>
            </a:r>
            <a:r>
              <a:rPr lang="pl-PL" sz="1800" dirty="0" smtClean="0"/>
              <a:t>regresji</a:t>
            </a:r>
          </a:p>
          <a:p>
            <a:pPr>
              <a:lnSpc>
                <a:spcPct val="124000"/>
              </a:lnSpc>
            </a:pPr>
            <a:r>
              <a:rPr lang="pl-PL" sz="1800" dirty="0"/>
              <a:t>Integracja selekcji cech z selekcją </a:t>
            </a:r>
            <a:r>
              <a:rPr lang="pl-PL" sz="1800" dirty="0" smtClean="0"/>
              <a:t>wektorów</a:t>
            </a:r>
          </a:p>
          <a:p>
            <a:pPr>
              <a:lnSpc>
                <a:spcPct val="124000"/>
              </a:lnSpc>
            </a:pPr>
            <a:endParaRPr lang="pl-PL" sz="1800" dirty="0" smtClean="0"/>
          </a:p>
        </p:txBody>
      </p:sp>
      <p:sp>
        <p:nvSpPr>
          <p:cNvPr id="15" name="Content Placeholder 1"/>
          <p:cNvSpPr txBox="1">
            <a:spLocks/>
          </p:cNvSpPr>
          <p:nvPr/>
        </p:nvSpPr>
        <p:spPr>
          <a:xfrm>
            <a:off x="3242732" y="4309533"/>
            <a:ext cx="5825067" cy="447888"/>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sz="1800" dirty="0"/>
          </a:p>
        </p:txBody>
      </p:sp>
      <p:sp>
        <p:nvSpPr>
          <p:cNvPr id="10" name="Rectangle 9"/>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11" name="Rectangle 10"/>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spTree>
    <p:extLst>
      <p:ext uri="{BB962C8B-B14F-4D97-AF65-F5344CB8AC3E}">
        <p14:creationId xmlns:p14="http://schemas.microsoft.com/office/powerpoint/2010/main" val="4018528074"/>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0400" y="0"/>
            <a:ext cx="5181600" cy="895350"/>
          </a:xfrm>
        </p:spPr>
        <p:txBody>
          <a:bodyPr>
            <a:noAutofit/>
          </a:bodyPr>
          <a:lstStyle/>
          <a:p>
            <a:r>
              <a:rPr lang="pl-PL" sz="3200" dirty="0" smtClean="0">
                <a:solidFill>
                  <a:schemeClr val="bg2">
                    <a:lumMod val="50000"/>
                  </a:schemeClr>
                </a:solidFill>
              </a:rPr>
              <a:t>Selekcja cech - Wrappery</a:t>
            </a:r>
            <a:endParaRPr lang="en-US" sz="3200" dirty="0">
              <a:solidFill>
                <a:schemeClr val="bg2">
                  <a:lumMod val="50000"/>
                </a:schemeClr>
              </a:solidFill>
            </a:endParaRPr>
          </a:p>
        </p:txBody>
      </p:sp>
      <p:sp>
        <p:nvSpPr>
          <p:cNvPr id="15" name="Content Placeholder 1"/>
          <p:cNvSpPr txBox="1">
            <a:spLocks/>
          </p:cNvSpPr>
          <p:nvPr/>
        </p:nvSpPr>
        <p:spPr>
          <a:xfrm>
            <a:off x="3242732" y="4309533"/>
            <a:ext cx="5825067" cy="447888"/>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sz="1800" dirty="0"/>
          </a:p>
        </p:txBody>
      </p:sp>
      <mc:AlternateContent xmlns:mc="http://schemas.openxmlformats.org/markup-compatibility/2006" xmlns:a14="http://schemas.microsoft.com/office/drawing/2010/main">
        <mc:Choice Requires="a14">
          <p:sp>
            <p:nvSpPr>
              <p:cNvPr id="6" name="Rectangle 5"/>
              <p:cNvSpPr/>
              <p:nvPr/>
            </p:nvSpPr>
            <p:spPr>
              <a:xfrm>
                <a:off x="3395133" y="1123950"/>
                <a:ext cx="4876800" cy="1671420"/>
              </a:xfrm>
              <a:prstGeom prst="rect">
                <a:avLst/>
              </a:prstGeom>
            </p:spPr>
            <p:txBody>
              <a:bodyPr wrap="square">
                <a:spAutoFit/>
              </a:bodyPr>
              <a:lstStyle/>
              <a:p>
                <a:r>
                  <a:rPr lang="pl-PL" sz="1600" dirty="0" smtClean="0"/>
                  <a:t>Ilość </a:t>
                </a:r>
                <a:r>
                  <a:rPr lang="pl-PL" sz="1600" dirty="0"/>
                  <a:t>możliwych kombinacji </a:t>
                </a:r>
                <a:r>
                  <a:rPr lang="pl-PL" sz="1600" dirty="0" smtClean="0"/>
                  <a:t>F cech wynosi K</a:t>
                </a:r>
                <a:endParaRPr lang="en-US" sz="1600" dirty="0"/>
              </a:p>
              <a:p>
                <a:r>
                  <a:rPr lang="pl-PL" dirty="0"/>
                  <a:t>                                            </a:t>
                </a:r>
                <a:endParaRPr lang="en-US" dirty="0"/>
              </a:p>
              <a:p>
                <a:pPr/>
                <a14:m>
                  <m:oMathPara xmlns:m="http://schemas.openxmlformats.org/officeDocument/2006/math">
                    <m:oMathParaPr>
                      <m:jc m:val="centerGroup"/>
                    </m:oMathParaPr>
                    <m:oMath xmlns:m="http://schemas.openxmlformats.org/officeDocument/2006/math">
                      <m:r>
                        <a:rPr lang="pl-PL" i="1">
                          <a:latin typeface="Cambria Math"/>
                        </a:rPr>
                        <m:t>𝐾</m:t>
                      </m:r>
                      <m:r>
                        <a:rPr lang="pl-PL" i="1">
                          <a:latin typeface="Cambria Math"/>
                        </a:rPr>
                        <m:t>= </m:t>
                      </m:r>
                      <m:nary>
                        <m:naryPr>
                          <m:chr m:val="∑"/>
                          <m:limLoc m:val="undOvr"/>
                          <m:ctrlPr>
                            <a:rPr lang="en-US" i="1">
                              <a:latin typeface="Cambria Math"/>
                            </a:rPr>
                          </m:ctrlPr>
                        </m:naryPr>
                        <m:sub>
                          <m:r>
                            <a:rPr lang="pl-PL" i="1">
                              <a:latin typeface="Cambria Math"/>
                            </a:rPr>
                            <m:t>𝑛</m:t>
                          </m:r>
                          <m:r>
                            <a:rPr lang="pl-PL" i="1">
                              <a:latin typeface="Cambria Math"/>
                            </a:rPr>
                            <m:t>=1</m:t>
                          </m:r>
                        </m:sub>
                        <m:sup>
                          <m:r>
                            <a:rPr lang="pl-PL" i="1">
                              <a:latin typeface="Cambria Math"/>
                            </a:rPr>
                            <m:t>𝐹</m:t>
                          </m:r>
                        </m:sup>
                        <m:e>
                          <m:d>
                            <m:dPr>
                              <m:ctrlPr>
                                <a:rPr lang="en-US" i="1">
                                  <a:latin typeface="Cambria Math"/>
                                </a:rPr>
                              </m:ctrlPr>
                            </m:dPr>
                            <m:e>
                              <m:f>
                                <m:fPr>
                                  <m:ctrlPr>
                                    <a:rPr lang="en-US" i="1">
                                      <a:latin typeface="Cambria Math"/>
                                    </a:rPr>
                                  </m:ctrlPr>
                                </m:fPr>
                                <m:num>
                                  <m:r>
                                    <a:rPr lang="pl-PL" i="1">
                                      <a:latin typeface="Cambria Math"/>
                                    </a:rPr>
                                    <m:t>𝐹</m:t>
                                  </m:r>
                                </m:num>
                                <m:den>
                                  <m:r>
                                    <a:rPr lang="pl-PL" i="1">
                                      <a:latin typeface="Cambria Math"/>
                                    </a:rPr>
                                    <m:t>𝑛</m:t>
                                  </m:r>
                                </m:den>
                              </m:f>
                            </m:e>
                          </m:d>
                        </m:e>
                      </m:nary>
                      <m:r>
                        <a:rPr lang="pl-PL" i="1">
                          <a:latin typeface="Cambria Math"/>
                        </a:rPr>
                        <m:t>=</m:t>
                      </m:r>
                      <m:nary>
                        <m:naryPr>
                          <m:chr m:val="∑"/>
                          <m:limLoc m:val="undOvr"/>
                          <m:ctrlPr>
                            <a:rPr lang="en-US" i="1">
                              <a:latin typeface="Cambria Math"/>
                            </a:rPr>
                          </m:ctrlPr>
                        </m:naryPr>
                        <m:sub>
                          <m:r>
                            <a:rPr lang="pl-PL" i="1">
                              <a:latin typeface="Cambria Math"/>
                            </a:rPr>
                            <m:t>𝑛</m:t>
                          </m:r>
                          <m:r>
                            <a:rPr lang="pl-PL" i="1">
                              <a:latin typeface="Cambria Math"/>
                            </a:rPr>
                            <m:t>=1</m:t>
                          </m:r>
                        </m:sub>
                        <m:sup>
                          <m:r>
                            <a:rPr lang="pl-PL" i="1">
                              <a:latin typeface="Cambria Math"/>
                            </a:rPr>
                            <m:t>𝐹</m:t>
                          </m:r>
                        </m:sup>
                        <m:e>
                          <m:f>
                            <m:fPr>
                              <m:ctrlPr>
                                <a:rPr lang="en-US" i="1">
                                  <a:latin typeface="Cambria Math"/>
                                </a:rPr>
                              </m:ctrlPr>
                            </m:fPr>
                            <m:num>
                              <m:r>
                                <a:rPr lang="pl-PL" i="1">
                                  <a:latin typeface="Cambria Math"/>
                                </a:rPr>
                                <m:t>𝐹</m:t>
                              </m:r>
                              <m:r>
                                <a:rPr lang="pl-PL" i="1">
                                  <a:latin typeface="Cambria Math"/>
                                </a:rPr>
                                <m:t>!</m:t>
                              </m:r>
                            </m:num>
                            <m:den>
                              <m:r>
                                <a:rPr lang="pl-PL" i="1">
                                  <a:latin typeface="Cambria Math"/>
                                </a:rPr>
                                <m:t>𝑛</m:t>
                              </m:r>
                              <m:r>
                                <a:rPr lang="pl-PL" i="1">
                                  <a:latin typeface="Cambria Math"/>
                                </a:rPr>
                                <m:t>!</m:t>
                              </m:r>
                              <m:d>
                                <m:dPr>
                                  <m:ctrlPr>
                                    <a:rPr lang="en-US" i="1">
                                      <a:latin typeface="Cambria Math"/>
                                    </a:rPr>
                                  </m:ctrlPr>
                                </m:dPr>
                                <m:e>
                                  <m:r>
                                    <a:rPr lang="pl-PL" i="1">
                                      <a:latin typeface="Cambria Math"/>
                                    </a:rPr>
                                    <m:t>𝐹</m:t>
                                  </m:r>
                                  <m:r>
                                    <a:rPr lang="pl-PL" i="1">
                                      <a:latin typeface="Cambria Math"/>
                                    </a:rPr>
                                    <m:t>−</m:t>
                                  </m:r>
                                  <m:r>
                                    <a:rPr lang="pl-PL" i="1">
                                      <a:latin typeface="Cambria Math"/>
                                    </a:rPr>
                                    <m:t>𝑛</m:t>
                                  </m:r>
                                </m:e>
                              </m:d>
                              <m:r>
                                <a:rPr lang="pl-PL" i="1">
                                  <a:latin typeface="Cambria Math"/>
                                </a:rPr>
                                <m:t>!</m:t>
                              </m:r>
                            </m:den>
                          </m:f>
                        </m:e>
                      </m:nary>
                    </m:oMath>
                  </m:oMathPara>
                </a14:m>
                <a:endParaRPr lang="en-US" dirty="0"/>
              </a:p>
              <a:p>
                <a:r>
                  <a:rPr lang="pl-PL" dirty="0"/>
                  <a:t> </a:t>
                </a:r>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3395133" y="1123950"/>
                <a:ext cx="4876800" cy="1671420"/>
              </a:xfrm>
              <a:prstGeom prst="rect">
                <a:avLst/>
              </a:prstGeom>
              <a:blipFill rotWithShape="1">
                <a:blip r:embed="rId2"/>
                <a:stretch>
                  <a:fillRect l="-750" t="-727"/>
                </a:stretch>
              </a:blipFill>
            </p:spPr>
            <p:txBody>
              <a:bodyPr/>
              <a:lstStyle/>
              <a:p>
                <a:r>
                  <a:rPr lang="en-US">
                    <a:noFill/>
                  </a:rPr>
                  <a:t> </a:t>
                </a:r>
              </a:p>
            </p:txBody>
          </p:sp>
        </mc:Fallback>
      </mc:AlternateContent>
      <p:sp>
        <p:nvSpPr>
          <p:cNvPr id="10" name="Rectangle 9"/>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11" name="Rectangle 10"/>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937627"/>
            <a:ext cx="3511195" cy="908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2910521666"/>
              </p:ext>
            </p:extLst>
          </p:nvPr>
        </p:nvGraphicFramePr>
        <p:xfrm>
          <a:off x="3242732" y="2795370"/>
          <a:ext cx="5715000" cy="741680"/>
        </p:xfrm>
        <a:graphic>
          <a:graphicData uri="http://schemas.openxmlformats.org/drawingml/2006/table">
            <a:tbl>
              <a:tblPr firstRow="1" bandRow="1">
                <a:tableStyleId>{5C22544A-7EE6-4342-B048-85BDC9FD1C3A}</a:tableStyleId>
              </a:tblPr>
              <a:tblGrid>
                <a:gridCol w="487865"/>
                <a:gridCol w="696952"/>
                <a:gridCol w="823425"/>
                <a:gridCol w="816428"/>
                <a:gridCol w="816428"/>
                <a:gridCol w="964870"/>
                <a:gridCol w="1109032"/>
              </a:tblGrid>
              <a:tr h="370840">
                <a:tc>
                  <a:txBody>
                    <a:bodyPr/>
                    <a:lstStyle/>
                    <a:p>
                      <a:r>
                        <a:rPr lang="pl-PL" sz="1400" dirty="0" smtClean="0"/>
                        <a:t>F</a:t>
                      </a:r>
                      <a:endParaRPr lang="en-US" sz="1400" dirty="0"/>
                    </a:p>
                  </a:txBody>
                  <a:tcPr/>
                </a:tc>
                <a:tc>
                  <a:txBody>
                    <a:bodyPr/>
                    <a:lstStyle/>
                    <a:p>
                      <a:r>
                        <a:rPr lang="pl-PL" sz="1400" dirty="0" smtClean="0"/>
                        <a:t>20</a:t>
                      </a:r>
                      <a:endParaRPr lang="en-US" sz="1400" dirty="0"/>
                    </a:p>
                  </a:txBody>
                  <a:tcPr/>
                </a:tc>
                <a:tc>
                  <a:txBody>
                    <a:bodyPr/>
                    <a:lstStyle/>
                    <a:p>
                      <a:r>
                        <a:rPr lang="pl-PL" sz="1400" dirty="0" smtClean="0"/>
                        <a:t>50</a:t>
                      </a:r>
                      <a:endParaRPr lang="en-US" sz="1400" dirty="0"/>
                    </a:p>
                  </a:txBody>
                  <a:tcPr/>
                </a:tc>
                <a:tc>
                  <a:txBody>
                    <a:bodyPr/>
                    <a:lstStyle/>
                    <a:p>
                      <a:r>
                        <a:rPr lang="pl-PL" sz="1400" dirty="0" smtClean="0"/>
                        <a:t>100</a:t>
                      </a:r>
                      <a:endParaRPr lang="en-US" sz="1400" dirty="0"/>
                    </a:p>
                  </a:txBody>
                  <a:tcPr/>
                </a:tc>
                <a:tc>
                  <a:txBody>
                    <a:bodyPr/>
                    <a:lstStyle/>
                    <a:p>
                      <a:r>
                        <a:rPr lang="pl-PL" sz="1400" dirty="0" smtClean="0"/>
                        <a:t>200</a:t>
                      </a:r>
                      <a:endParaRPr lang="en-US" sz="1400" dirty="0"/>
                    </a:p>
                  </a:txBody>
                  <a:tcPr/>
                </a:tc>
                <a:tc>
                  <a:txBody>
                    <a:bodyPr/>
                    <a:lstStyle/>
                    <a:p>
                      <a:r>
                        <a:rPr lang="pl-PL" sz="1400" dirty="0" smtClean="0"/>
                        <a:t>500</a:t>
                      </a:r>
                      <a:endParaRPr lang="en-US" sz="1400" dirty="0"/>
                    </a:p>
                  </a:txBody>
                  <a:tcPr/>
                </a:tc>
                <a:tc>
                  <a:txBody>
                    <a:bodyPr/>
                    <a:lstStyle/>
                    <a:p>
                      <a:r>
                        <a:rPr lang="pl-PL" sz="1400" dirty="0" smtClean="0"/>
                        <a:t>1000</a:t>
                      </a:r>
                      <a:endParaRPr lang="en-US" sz="1400" dirty="0"/>
                    </a:p>
                  </a:txBody>
                  <a:tcPr/>
                </a:tc>
              </a:tr>
              <a:tr h="370840">
                <a:tc>
                  <a:txBody>
                    <a:bodyPr/>
                    <a:lstStyle/>
                    <a:p>
                      <a:r>
                        <a:rPr lang="pl-PL" sz="1400" dirty="0" smtClean="0"/>
                        <a:t>K</a:t>
                      </a:r>
                      <a:endParaRPr lang="en-US" sz="1400" dirty="0"/>
                    </a:p>
                  </a:txBody>
                  <a:tcPr/>
                </a:tc>
                <a:tc>
                  <a:txBody>
                    <a:bodyPr/>
                    <a:lstStyle/>
                    <a:p>
                      <a:r>
                        <a:rPr lang="pl-PL" sz="1400" dirty="0" smtClean="0"/>
                        <a:t>1.0e6</a:t>
                      </a:r>
                      <a:endParaRPr lang="en-US" sz="1400" dirty="0"/>
                    </a:p>
                  </a:txBody>
                  <a:tcPr/>
                </a:tc>
                <a:tc>
                  <a:txBody>
                    <a:bodyPr/>
                    <a:lstStyle/>
                    <a:p>
                      <a:r>
                        <a:rPr lang="pl-PL" sz="1400" dirty="0" smtClean="0"/>
                        <a:t>1.1e15</a:t>
                      </a:r>
                      <a:endParaRPr lang="en-US" sz="1400" dirty="0"/>
                    </a:p>
                  </a:txBody>
                  <a:tcPr/>
                </a:tc>
                <a:tc>
                  <a:txBody>
                    <a:bodyPr/>
                    <a:lstStyle/>
                    <a:p>
                      <a:r>
                        <a:rPr lang="pl-PL" sz="1400" dirty="0" smtClean="0"/>
                        <a:t>1.3e30</a:t>
                      </a:r>
                      <a:endParaRPr lang="en-US" sz="1400" dirty="0"/>
                    </a:p>
                  </a:txBody>
                  <a:tcPr/>
                </a:tc>
                <a:tc>
                  <a:txBody>
                    <a:bodyPr/>
                    <a:lstStyle/>
                    <a:p>
                      <a:r>
                        <a:rPr lang="pl-PL" sz="1400" dirty="0" smtClean="0"/>
                        <a:t>1.6e60</a:t>
                      </a:r>
                      <a:endParaRPr lang="en-US" sz="1400" dirty="0"/>
                    </a:p>
                  </a:txBody>
                  <a:tcPr/>
                </a:tc>
                <a:tc>
                  <a:txBody>
                    <a:bodyPr/>
                    <a:lstStyle/>
                    <a:p>
                      <a:r>
                        <a:rPr lang="pl-PL" sz="1400" dirty="0" smtClean="0"/>
                        <a:t>3.3e150</a:t>
                      </a:r>
                      <a:endParaRPr lang="en-US" sz="1400" dirty="0"/>
                    </a:p>
                  </a:txBody>
                  <a:tcPr/>
                </a:tc>
                <a:tc>
                  <a:txBody>
                    <a:bodyPr/>
                    <a:lstStyle/>
                    <a:p>
                      <a:r>
                        <a:rPr lang="pl-PL" sz="1400" dirty="0" smtClean="0"/>
                        <a:t>1.1e301</a:t>
                      </a:r>
                      <a:endParaRPr lang="en-US" sz="1400" dirty="0"/>
                    </a:p>
                  </a:txBody>
                  <a:tcPr/>
                </a:tc>
              </a:tr>
            </a:tbl>
          </a:graphicData>
        </a:graphic>
      </p:graphicFrame>
    </p:spTree>
    <p:extLst>
      <p:ext uri="{BB962C8B-B14F-4D97-AF65-F5344CB8AC3E}">
        <p14:creationId xmlns:p14="http://schemas.microsoft.com/office/powerpoint/2010/main" val="384299256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7" name="Rectangle 6"/>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sp>
        <p:nvSpPr>
          <p:cNvPr id="5" name="Title 1"/>
          <p:cNvSpPr txBox="1">
            <a:spLocks/>
          </p:cNvSpPr>
          <p:nvPr/>
        </p:nvSpPr>
        <p:spPr>
          <a:xfrm>
            <a:off x="389467" y="57150"/>
            <a:ext cx="8449732" cy="2015067"/>
          </a:xfrm>
          <a:prstGeom prst="rect">
            <a:avLst/>
          </a:prstGeom>
        </p:spPr>
        <p:txBody>
          <a:bodyPr vert="horz" rtlCol="0" anchor="ctr">
            <a:normAutofit fontScale="9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pl-PL" sz="3600" dirty="0">
                <a:solidFill>
                  <a:schemeClr val="bg2">
                    <a:lumMod val="50000"/>
                  </a:schemeClr>
                </a:solidFill>
              </a:rPr>
              <a:t>Selekcja </a:t>
            </a:r>
            <a:r>
              <a:rPr lang="pl-PL" sz="3600" dirty="0" smtClean="0">
                <a:solidFill>
                  <a:schemeClr val="bg2">
                    <a:lumMod val="50000"/>
                  </a:schemeClr>
                </a:solidFill>
              </a:rPr>
              <a:t>informacji </a:t>
            </a:r>
            <a:r>
              <a:rPr lang="pl-PL" sz="3600" dirty="0">
                <a:solidFill>
                  <a:schemeClr val="bg2">
                    <a:lumMod val="50000"/>
                  </a:schemeClr>
                </a:solidFill>
              </a:rPr>
              <a:t>w </a:t>
            </a:r>
            <a:r>
              <a:rPr lang="pl-PL" sz="3600" dirty="0" smtClean="0">
                <a:solidFill>
                  <a:schemeClr val="bg2">
                    <a:lumMod val="50000"/>
                  </a:schemeClr>
                </a:solidFill>
              </a:rPr>
              <a:t>eksploracji danych:</a:t>
            </a:r>
            <a:r>
              <a:rPr lang="pl-PL" sz="3600" dirty="0">
                <a:solidFill>
                  <a:schemeClr val="bg2">
                    <a:lumMod val="50000"/>
                  </a:schemeClr>
                </a:solidFill>
              </a:rPr>
              <a:t/>
            </a:r>
            <a:br>
              <a:rPr lang="pl-PL" sz="3600" dirty="0">
                <a:solidFill>
                  <a:schemeClr val="bg2">
                    <a:lumMod val="50000"/>
                  </a:schemeClr>
                </a:solidFill>
              </a:rPr>
            </a:br>
            <a:r>
              <a:rPr lang="pl-PL" sz="3600" dirty="0" smtClean="0">
                <a:solidFill>
                  <a:schemeClr val="bg2">
                    <a:lumMod val="50000"/>
                  </a:schemeClr>
                </a:solidFill>
              </a:rPr>
              <a:t>selekcja cech i wektrów (pól i rekordów)</a:t>
            </a:r>
            <a:r>
              <a:rPr lang="en-US" dirty="0" smtClean="0"/>
              <a:t/>
            </a:r>
            <a:br>
              <a:rPr lang="en-US" dirty="0" smtClean="0"/>
            </a:b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482090"/>
            <a:ext cx="9144000" cy="3657600"/>
          </a:xfrm>
          <a:prstGeom prst="rect">
            <a:avLst/>
          </a:prstGeom>
        </p:spPr>
      </p:pic>
    </p:spTree>
    <p:extLst>
      <p:ext uri="{BB962C8B-B14F-4D97-AF65-F5344CB8AC3E}">
        <p14:creationId xmlns:p14="http://schemas.microsoft.com/office/powerpoint/2010/main" val="3230932046"/>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336" y="8467"/>
            <a:ext cx="9186335" cy="895350"/>
          </a:xfrm>
        </p:spPr>
        <p:txBody>
          <a:bodyPr>
            <a:noAutofit/>
          </a:bodyPr>
          <a:lstStyle/>
          <a:p>
            <a:pPr algn="ctr"/>
            <a:r>
              <a:rPr lang="pl-PL" sz="3000" dirty="0" smtClean="0">
                <a:solidFill>
                  <a:schemeClr val="bg2">
                    <a:lumMod val="50000"/>
                  </a:schemeClr>
                </a:solidFill>
              </a:rPr>
              <a:t>Selekcja cech – Wrappery: Forward Selection</a:t>
            </a:r>
            <a:endParaRPr lang="en-US" sz="3000" dirty="0">
              <a:solidFill>
                <a:schemeClr val="bg2">
                  <a:lumMod val="50000"/>
                </a:schemeClr>
              </a:solidFill>
            </a:endParaRPr>
          </a:p>
        </p:txBody>
      </p:sp>
      <p:sp>
        <p:nvSpPr>
          <p:cNvPr id="15" name="Content Placeholder 1"/>
          <p:cNvSpPr txBox="1">
            <a:spLocks/>
          </p:cNvSpPr>
          <p:nvPr/>
        </p:nvSpPr>
        <p:spPr>
          <a:xfrm>
            <a:off x="3242732" y="4309533"/>
            <a:ext cx="5825067" cy="447888"/>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sz="1800" dirty="0"/>
          </a:p>
        </p:txBody>
      </p:sp>
      <p:sp>
        <p:nvSpPr>
          <p:cNvPr id="11" name="Rectangle 10"/>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12" name="Rectangle 11"/>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sp>
        <p:nvSpPr>
          <p:cNvPr id="2" name="TextBox 1"/>
          <p:cNvSpPr txBox="1"/>
          <p:nvPr/>
        </p:nvSpPr>
        <p:spPr>
          <a:xfrm>
            <a:off x="3598333" y="1428750"/>
            <a:ext cx="5334000" cy="3139321"/>
          </a:xfrm>
          <a:prstGeom prst="rect">
            <a:avLst/>
          </a:prstGeom>
          <a:noFill/>
        </p:spPr>
        <p:txBody>
          <a:bodyPr wrap="square" rtlCol="0">
            <a:spAutoFit/>
          </a:bodyPr>
          <a:lstStyle/>
          <a:p>
            <a:r>
              <a:rPr lang="pl-PL" sz="1200" b="1" dirty="0" smtClean="0"/>
              <a:t>P</a:t>
            </a:r>
            <a:r>
              <a:rPr lang="pl-PL" sz="1200" dirty="0" smtClean="0"/>
              <a:t> – zbiór wybranych cech</a:t>
            </a:r>
          </a:p>
          <a:p>
            <a:r>
              <a:rPr lang="pl-PL" sz="1200" b="1" dirty="0" smtClean="0"/>
              <a:t>T</a:t>
            </a:r>
            <a:r>
              <a:rPr lang="pl-PL" sz="1200" dirty="0" smtClean="0"/>
              <a:t> – zbiór wszystkich cech</a:t>
            </a:r>
          </a:p>
          <a:p>
            <a:r>
              <a:rPr lang="pl-PL" sz="1200" b="1" dirty="0" smtClean="0"/>
              <a:t>P</a:t>
            </a:r>
            <a:r>
              <a:rPr lang="pl-PL" sz="1200" dirty="0" smtClean="0"/>
              <a:t> jest pusty</a:t>
            </a:r>
          </a:p>
          <a:p>
            <a:endParaRPr lang="pl-PL" sz="1200" dirty="0"/>
          </a:p>
          <a:p>
            <a:r>
              <a:rPr lang="pl-PL" sz="1200" b="1" dirty="0" smtClean="0"/>
              <a:t>while</a:t>
            </a:r>
            <a:r>
              <a:rPr lang="pl-PL" sz="1200" dirty="0" smtClean="0"/>
              <a:t> (dokładność predykcji istotnie rośnie)</a:t>
            </a:r>
          </a:p>
          <a:p>
            <a:r>
              <a:rPr lang="pl-PL" sz="1200" b="1" dirty="0" smtClean="0"/>
              <a:t>{</a:t>
            </a:r>
          </a:p>
          <a:p>
            <a:r>
              <a:rPr lang="pl-PL" sz="1200" dirty="0" smtClean="0"/>
              <a:t>       </a:t>
            </a:r>
            <a:r>
              <a:rPr lang="pl-PL" sz="1200" b="1" dirty="0" smtClean="0"/>
              <a:t>foreach </a:t>
            </a:r>
            <a:r>
              <a:rPr lang="pl-PL" sz="1200" dirty="0" smtClean="0"/>
              <a:t>(cecha t in </a:t>
            </a:r>
            <a:r>
              <a:rPr lang="pl-PL" sz="1200" b="1" dirty="0" smtClean="0"/>
              <a:t>T</a:t>
            </a:r>
            <a:r>
              <a:rPr lang="pl-PL" sz="1200" dirty="0" smtClean="0"/>
              <a:t>)</a:t>
            </a:r>
          </a:p>
          <a:p>
            <a:r>
              <a:rPr lang="pl-PL" sz="1200" dirty="0" smtClean="0"/>
              <a:t>       </a:t>
            </a:r>
            <a:r>
              <a:rPr lang="pl-PL" sz="1200" b="1" dirty="0" smtClean="0"/>
              <a:t>{</a:t>
            </a:r>
          </a:p>
          <a:p>
            <a:r>
              <a:rPr lang="pl-PL" sz="1200" dirty="0"/>
              <a:t> </a:t>
            </a:r>
            <a:r>
              <a:rPr lang="pl-PL" sz="1200" dirty="0" smtClean="0"/>
              <a:t>           Sprawdzamy w kroswalidacji dokładność predykcji modelu </a:t>
            </a:r>
            <a:br>
              <a:rPr lang="pl-PL" sz="1200" dirty="0" smtClean="0"/>
            </a:br>
            <a:r>
              <a:rPr lang="pl-PL" sz="1200" dirty="0" smtClean="0"/>
              <a:t>            ze wszystkimi cechami ze zbioru </a:t>
            </a:r>
            <a:r>
              <a:rPr lang="pl-PL" sz="1200" b="1" dirty="0" smtClean="0"/>
              <a:t>P</a:t>
            </a:r>
            <a:r>
              <a:rPr lang="pl-PL" sz="1200" dirty="0" smtClean="0"/>
              <a:t> i cechą t ze zbioru </a:t>
            </a:r>
            <a:r>
              <a:rPr lang="pl-PL" sz="1200" b="1" dirty="0" smtClean="0"/>
              <a:t>T</a:t>
            </a:r>
            <a:r>
              <a:rPr lang="pl-PL" sz="1200" dirty="0" smtClean="0"/>
              <a:t>.</a:t>
            </a:r>
          </a:p>
          <a:p>
            <a:r>
              <a:rPr lang="pl-PL" sz="1200" dirty="0" smtClean="0"/>
              <a:t>        </a:t>
            </a:r>
            <a:r>
              <a:rPr lang="pl-PL" sz="1200" b="1" dirty="0" smtClean="0"/>
              <a:t>}</a:t>
            </a:r>
          </a:p>
          <a:p>
            <a:r>
              <a:rPr lang="pl-PL" sz="1200" dirty="0" smtClean="0"/>
              <a:t>       Wybieramy tą cechę t, z którą dokładność jest największa, </a:t>
            </a:r>
            <a:br>
              <a:rPr lang="pl-PL" sz="1200" dirty="0" smtClean="0"/>
            </a:br>
            <a:r>
              <a:rPr lang="pl-PL" sz="1200" dirty="0" smtClean="0"/>
              <a:t>       dodajemy ją do </a:t>
            </a:r>
            <a:r>
              <a:rPr lang="pl-PL" sz="1200" b="1" dirty="0" smtClean="0"/>
              <a:t>P</a:t>
            </a:r>
            <a:r>
              <a:rPr lang="pl-PL" sz="1200" dirty="0" smtClean="0"/>
              <a:t> i usuwamy z </a:t>
            </a:r>
            <a:r>
              <a:rPr lang="pl-PL" sz="1200" b="1" dirty="0" smtClean="0"/>
              <a:t>T</a:t>
            </a:r>
            <a:r>
              <a:rPr lang="pl-PL" sz="1200" dirty="0" smtClean="0"/>
              <a:t>.</a:t>
            </a:r>
          </a:p>
          <a:p>
            <a:r>
              <a:rPr lang="pl-PL" sz="1200" b="1" dirty="0"/>
              <a:t>}</a:t>
            </a:r>
            <a:endParaRPr lang="pl-PL" sz="1200" b="1" dirty="0" smtClean="0"/>
          </a:p>
          <a:p>
            <a:endParaRPr lang="pl-PL" sz="1200" dirty="0" smtClean="0"/>
          </a:p>
          <a:p>
            <a:endParaRPr lang="pl-PL" dirty="0" smtClean="0"/>
          </a:p>
        </p:txBody>
      </p:sp>
    </p:spTree>
    <p:extLst>
      <p:ext uri="{BB962C8B-B14F-4D97-AF65-F5344CB8AC3E}">
        <p14:creationId xmlns:p14="http://schemas.microsoft.com/office/powerpoint/2010/main" val="4287885043"/>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336" y="8467"/>
            <a:ext cx="9186335" cy="895350"/>
          </a:xfrm>
        </p:spPr>
        <p:txBody>
          <a:bodyPr>
            <a:noAutofit/>
          </a:bodyPr>
          <a:lstStyle/>
          <a:p>
            <a:pPr algn="ctr"/>
            <a:r>
              <a:rPr lang="pl-PL" sz="3000" dirty="0" smtClean="0">
                <a:solidFill>
                  <a:schemeClr val="bg2">
                    <a:lumMod val="50000"/>
                  </a:schemeClr>
                </a:solidFill>
              </a:rPr>
              <a:t>Selekcja cech – Wrappery: Backward Selection</a:t>
            </a:r>
            <a:endParaRPr lang="en-US" sz="3000" dirty="0">
              <a:solidFill>
                <a:schemeClr val="bg2">
                  <a:lumMod val="50000"/>
                </a:schemeClr>
              </a:solidFill>
            </a:endParaRPr>
          </a:p>
        </p:txBody>
      </p:sp>
      <p:sp>
        <p:nvSpPr>
          <p:cNvPr id="15" name="Content Placeholder 1"/>
          <p:cNvSpPr txBox="1">
            <a:spLocks/>
          </p:cNvSpPr>
          <p:nvPr/>
        </p:nvSpPr>
        <p:spPr>
          <a:xfrm>
            <a:off x="3242732" y="4309533"/>
            <a:ext cx="5825067" cy="447888"/>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sz="1800" dirty="0"/>
          </a:p>
        </p:txBody>
      </p:sp>
      <p:sp>
        <p:nvSpPr>
          <p:cNvPr id="11" name="Rectangle 10"/>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12" name="Rectangle 11"/>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sp>
        <p:nvSpPr>
          <p:cNvPr id="6" name="TextBox 5"/>
          <p:cNvSpPr txBox="1"/>
          <p:nvPr/>
        </p:nvSpPr>
        <p:spPr>
          <a:xfrm>
            <a:off x="3598333" y="1428750"/>
            <a:ext cx="5334000" cy="2769989"/>
          </a:xfrm>
          <a:prstGeom prst="rect">
            <a:avLst/>
          </a:prstGeom>
          <a:noFill/>
        </p:spPr>
        <p:txBody>
          <a:bodyPr wrap="square" rtlCol="0">
            <a:spAutoFit/>
          </a:bodyPr>
          <a:lstStyle/>
          <a:p>
            <a:r>
              <a:rPr lang="pl-PL" sz="1200" dirty="0" smtClean="0"/>
              <a:t>P – zbiór wybranych cech</a:t>
            </a:r>
          </a:p>
          <a:p>
            <a:r>
              <a:rPr lang="pl-PL" sz="1200" dirty="0" smtClean="0"/>
              <a:t>T – zbiór wszystkich cech</a:t>
            </a:r>
          </a:p>
          <a:p>
            <a:endParaRPr lang="pl-PL" sz="1200" dirty="0"/>
          </a:p>
          <a:p>
            <a:r>
              <a:rPr lang="pl-PL" sz="1200" b="1" dirty="0" smtClean="0"/>
              <a:t>while</a:t>
            </a:r>
            <a:r>
              <a:rPr lang="pl-PL" sz="1200" dirty="0" smtClean="0"/>
              <a:t> (dokładność predykcji nie maleje istotnie)</a:t>
            </a:r>
          </a:p>
          <a:p>
            <a:r>
              <a:rPr lang="pl-PL" sz="1200" b="1" dirty="0" smtClean="0"/>
              <a:t>{</a:t>
            </a:r>
          </a:p>
          <a:p>
            <a:r>
              <a:rPr lang="pl-PL" sz="1200" dirty="0" smtClean="0"/>
              <a:t>    </a:t>
            </a:r>
            <a:r>
              <a:rPr lang="pl-PL" sz="1200" dirty="0"/>
              <a:t> </a:t>
            </a:r>
            <a:r>
              <a:rPr lang="pl-PL" sz="1200" dirty="0" smtClean="0"/>
              <a:t>  </a:t>
            </a:r>
            <a:r>
              <a:rPr lang="pl-PL" sz="1200" b="1" dirty="0" smtClean="0"/>
              <a:t>foreach </a:t>
            </a:r>
            <a:r>
              <a:rPr lang="pl-PL" sz="1200" dirty="0"/>
              <a:t>(cecha t in </a:t>
            </a:r>
            <a:r>
              <a:rPr lang="pl-PL" sz="1200" b="1" dirty="0"/>
              <a:t>T</a:t>
            </a:r>
            <a:r>
              <a:rPr lang="pl-PL" sz="1200" dirty="0"/>
              <a:t>)</a:t>
            </a:r>
          </a:p>
          <a:p>
            <a:r>
              <a:rPr lang="pl-PL" sz="1200" dirty="0"/>
              <a:t>       </a:t>
            </a:r>
            <a:r>
              <a:rPr lang="pl-PL" sz="1200" b="1" dirty="0"/>
              <a:t>{</a:t>
            </a:r>
            <a:r>
              <a:rPr lang="pl-PL" sz="1200" dirty="0" smtClean="0"/>
              <a:t>   </a:t>
            </a:r>
          </a:p>
          <a:p>
            <a:r>
              <a:rPr lang="pl-PL" sz="1200" dirty="0" smtClean="0"/>
              <a:t>           Sprawdzamy w kroswalidacji dokładność predykcji modelu </a:t>
            </a:r>
          </a:p>
          <a:p>
            <a:r>
              <a:rPr lang="pl-PL" sz="1200" dirty="0"/>
              <a:t> </a:t>
            </a:r>
            <a:r>
              <a:rPr lang="pl-PL" sz="1200" dirty="0" smtClean="0"/>
              <a:t>          na zbiorze </a:t>
            </a:r>
            <a:r>
              <a:rPr lang="pl-PL" sz="1200" b="1" dirty="0" smtClean="0"/>
              <a:t>T</a:t>
            </a:r>
            <a:r>
              <a:rPr lang="pl-PL" sz="1200" dirty="0" smtClean="0"/>
              <a:t> bez cechy t.</a:t>
            </a:r>
          </a:p>
          <a:p>
            <a:r>
              <a:rPr lang="pl-PL" sz="1200" dirty="0" smtClean="0"/>
              <a:t>       </a:t>
            </a:r>
            <a:r>
              <a:rPr lang="pl-PL" sz="1200" b="1" dirty="0" smtClean="0"/>
              <a:t>}</a:t>
            </a:r>
          </a:p>
          <a:p>
            <a:r>
              <a:rPr lang="pl-PL" sz="1200" dirty="0" smtClean="0"/>
              <a:t>       Usuwamy z </a:t>
            </a:r>
            <a:r>
              <a:rPr lang="pl-PL" sz="1200" b="1" dirty="0" smtClean="0"/>
              <a:t>T</a:t>
            </a:r>
            <a:r>
              <a:rPr lang="pl-PL" sz="1200" dirty="0" smtClean="0"/>
              <a:t> tą cechę t, bez której dokładność była największa.</a:t>
            </a:r>
          </a:p>
          <a:p>
            <a:r>
              <a:rPr lang="pl-PL" sz="1200" b="1" dirty="0"/>
              <a:t>}</a:t>
            </a:r>
            <a:endParaRPr lang="pl-PL" sz="1200" b="1" dirty="0" smtClean="0"/>
          </a:p>
          <a:p>
            <a:endParaRPr lang="pl-PL" sz="1200" dirty="0" smtClean="0"/>
          </a:p>
          <a:p>
            <a:r>
              <a:rPr lang="pl-PL" sz="1200" b="1" dirty="0"/>
              <a:t>P = T</a:t>
            </a:r>
          </a:p>
        </p:txBody>
      </p:sp>
    </p:spTree>
    <p:extLst>
      <p:ext uri="{BB962C8B-B14F-4D97-AF65-F5344CB8AC3E}">
        <p14:creationId xmlns:p14="http://schemas.microsoft.com/office/powerpoint/2010/main" val="712502246"/>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336" y="8467"/>
            <a:ext cx="9186335" cy="734483"/>
          </a:xfrm>
        </p:spPr>
        <p:txBody>
          <a:bodyPr>
            <a:noAutofit/>
          </a:bodyPr>
          <a:lstStyle/>
          <a:p>
            <a:pPr algn="ctr"/>
            <a:r>
              <a:rPr lang="pl-PL" sz="3200" dirty="0" smtClean="0">
                <a:solidFill>
                  <a:schemeClr val="bg2">
                    <a:lumMod val="50000"/>
                  </a:schemeClr>
                </a:solidFill>
              </a:rPr>
              <a:t>Selekcja cech – Wrappery: Beam Search</a:t>
            </a:r>
            <a:endParaRPr lang="en-US" sz="3200" dirty="0">
              <a:solidFill>
                <a:schemeClr val="bg2">
                  <a:lumMod val="50000"/>
                </a:schemeClr>
              </a:solidFill>
            </a:endParaRPr>
          </a:p>
        </p:txBody>
      </p:sp>
      <p:sp>
        <p:nvSpPr>
          <p:cNvPr id="15" name="Content Placeholder 1"/>
          <p:cNvSpPr txBox="1">
            <a:spLocks/>
          </p:cNvSpPr>
          <p:nvPr/>
        </p:nvSpPr>
        <p:spPr>
          <a:xfrm>
            <a:off x="3242732" y="4309533"/>
            <a:ext cx="5825067" cy="447888"/>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sz="1800" dirty="0"/>
          </a:p>
        </p:txBody>
      </p:sp>
      <p:sp>
        <p:nvSpPr>
          <p:cNvPr id="11" name="Rectangle 10"/>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12" name="Rectangle 11"/>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1437" y="728133"/>
            <a:ext cx="5242563" cy="4415367"/>
          </a:xfrm>
          <a:prstGeom prst="rect">
            <a:avLst/>
          </a:prstGeom>
        </p:spPr>
      </p:pic>
    </p:spTree>
    <p:extLst>
      <p:ext uri="{BB962C8B-B14F-4D97-AF65-F5344CB8AC3E}">
        <p14:creationId xmlns:p14="http://schemas.microsoft.com/office/powerpoint/2010/main" val="3160421873"/>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336" y="8467"/>
            <a:ext cx="9186335" cy="895350"/>
          </a:xfrm>
        </p:spPr>
        <p:txBody>
          <a:bodyPr>
            <a:noAutofit/>
          </a:bodyPr>
          <a:lstStyle/>
          <a:p>
            <a:pPr algn="ctr"/>
            <a:r>
              <a:rPr lang="pl-PL" sz="3000" dirty="0" smtClean="0">
                <a:solidFill>
                  <a:schemeClr val="bg2">
                    <a:lumMod val="50000"/>
                  </a:schemeClr>
                </a:solidFill>
              </a:rPr>
              <a:t>Selekcja cech – Wrappery: Evolutionary</a:t>
            </a:r>
            <a:endParaRPr lang="en-US" sz="3000" dirty="0">
              <a:solidFill>
                <a:schemeClr val="bg2">
                  <a:lumMod val="50000"/>
                </a:schemeClr>
              </a:solidFill>
            </a:endParaRPr>
          </a:p>
        </p:txBody>
      </p:sp>
      <p:sp>
        <p:nvSpPr>
          <p:cNvPr id="11" name="Rectangle 10"/>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12" name="Rectangle 11"/>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895350"/>
            <a:ext cx="5842000" cy="2723025"/>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968168740"/>
              </p:ext>
            </p:extLst>
          </p:nvPr>
        </p:nvGraphicFramePr>
        <p:xfrm>
          <a:off x="3810000" y="3958657"/>
          <a:ext cx="5088468" cy="861106"/>
        </p:xfrm>
        <a:graphic>
          <a:graphicData uri="http://schemas.openxmlformats.org/drawingml/2006/table">
            <a:tbl>
              <a:tblPr firstRow="1" bandRow="1">
                <a:tableStyleId>{5C22544A-7EE6-4342-B048-85BDC9FD1C3A}</a:tableStyleId>
              </a:tblPr>
              <a:tblGrid>
                <a:gridCol w="392001"/>
                <a:gridCol w="662925"/>
                <a:gridCol w="733153"/>
                <a:gridCol w="726924"/>
                <a:gridCol w="726924"/>
                <a:gridCol w="859092"/>
                <a:gridCol w="987449"/>
              </a:tblGrid>
              <a:tr h="237513">
                <a:tc>
                  <a:txBody>
                    <a:bodyPr/>
                    <a:lstStyle/>
                    <a:p>
                      <a:r>
                        <a:rPr lang="pl-PL" sz="1200" dirty="0" smtClean="0"/>
                        <a:t>F</a:t>
                      </a:r>
                      <a:endParaRPr lang="en-US" sz="1200" dirty="0"/>
                    </a:p>
                  </a:txBody>
                  <a:tcPr/>
                </a:tc>
                <a:tc>
                  <a:txBody>
                    <a:bodyPr/>
                    <a:lstStyle/>
                    <a:p>
                      <a:r>
                        <a:rPr lang="pl-PL" sz="1200" dirty="0" smtClean="0"/>
                        <a:t>20</a:t>
                      </a:r>
                      <a:endParaRPr lang="en-US" sz="1200" dirty="0"/>
                    </a:p>
                  </a:txBody>
                  <a:tcPr/>
                </a:tc>
                <a:tc>
                  <a:txBody>
                    <a:bodyPr/>
                    <a:lstStyle/>
                    <a:p>
                      <a:r>
                        <a:rPr lang="pl-PL" sz="1200" dirty="0" smtClean="0"/>
                        <a:t>50</a:t>
                      </a:r>
                      <a:endParaRPr lang="en-US" sz="1200" dirty="0"/>
                    </a:p>
                  </a:txBody>
                  <a:tcPr/>
                </a:tc>
                <a:tc>
                  <a:txBody>
                    <a:bodyPr/>
                    <a:lstStyle/>
                    <a:p>
                      <a:r>
                        <a:rPr lang="pl-PL" sz="1200" dirty="0" smtClean="0"/>
                        <a:t>100</a:t>
                      </a:r>
                      <a:endParaRPr lang="en-US" sz="1200" dirty="0"/>
                    </a:p>
                  </a:txBody>
                  <a:tcPr/>
                </a:tc>
                <a:tc>
                  <a:txBody>
                    <a:bodyPr/>
                    <a:lstStyle/>
                    <a:p>
                      <a:r>
                        <a:rPr lang="pl-PL" sz="1200" dirty="0" smtClean="0"/>
                        <a:t>200</a:t>
                      </a:r>
                      <a:endParaRPr lang="en-US" sz="1200" dirty="0"/>
                    </a:p>
                  </a:txBody>
                  <a:tcPr/>
                </a:tc>
                <a:tc>
                  <a:txBody>
                    <a:bodyPr/>
                    <a:lstStyle/>
                    <a:p>
                      <a:r>
                        <a:rPr lang="pl-PL" sz="1200" dirty="0" smtClean="0"/>
                        <a:t>500</a:t>
                      </a:r>
                      <a:endParaRPr lang="en-US" sz="1200" dirty="0"/>
                    </a:p>
                  </a:txBody>
                  <a:tcPr/>
                </a:tc>
                <a:tc>
                  <a:txBody>
                    <a:bodyPr/>
                    <a:lstStyle/>
                    <a:p>
                      <a:r>
                        <a:rPr lang="pl-PL" sz="1200" dirty="0" smtClean="0"/>
                        <a:t>1000</a:t>
                      </a:r>
                      <a:endParaRPr lang="en-US" sz="1200" dirty="0"/>
                    </a:p>
                  </a:txBody>
                  <a:tcPr/>
                </a:tc>
              </a:tr>
              <a:tr h="293393">
                <a:tc>
                  <a:txBody>
                    <a:bodyPr/>
                    <a:lstStyle/>
                    <a:p>
                      <a:r>
                        <a:rPr lang="pl-PL" sz="1200" dirty="0" smtClean="0"/>
                        <a:t>K</a:t>
                      </a:r>
                      <a:endParaRPr lang="en-US" sz="1200" dirty="0"/>
                    </a:p>
                  </a:txBody>
                  <a:tcPr/>
                </a:tc>
                <a:tc>
                  <a:txBody>
                    <a:bodyPr/>
                    <a:lstStyle/>
                    <a:p>
                      <a:r>
                        <a:rPr lang="pl-PL" sz="1200" dirty="0" smtClean="0"/>
                        <a:t>1.0e6</a:t>
                      </a:r>
                      <a:endParaRPr lang="en-US" sz="1200" dirty="0"/>
                    </a:p>
                  </a:txBody>
                  <a:tcPr/>
                </a:tc>
                <a:tc>
                  <a:txBody>
                    <a:bodyPr/>
                    <a:lstStyle/>
                    <a:p>
                      <a:r>
                        <a:rPr lang="pl-PL" sz="1200" dirty="0" smtClean="0"/>
                        <a:t>1.1e15</a:t>
                      </a:r>
                      <a:endParaRPr lang="en-US" sz="1200" dirty="0"/>
                    </a:p>
                  </a:txBody>
                  <a:tcPr/>
                </a:tc>
                <a:tc>
                  <a:txBody>
                    <a:bodyPr/>
                    <a:lstStyle/>
                    <a:p>
                      <a:r>
                        <a:rPr lang="pl-PL" sz="1200" dirty="0" smtClean="0"/>
                        <a:t>1.3e30</a:t>
                      </a:r>
                      <a:endParaRPr lang="en-US" sz="1200" dirty="0"/>
                    </a:p>
                  </a:txBody>
                  <a:tcPr/>
                </a:tc>
                <a:tc>
                  <a:txBody>
                    <a:bodyPr/>
                    <a:lstStyle/>
                    <a:p>
                      <a:r>
                        <a:rPr lang="pl-PL" sz="1200" dirty="0" smtClean="0"/>
                        <a:t>1.6e60</a:t>
                      </a:r>
                      <a:endParaRPr lang="en-US" sz="1200" dirty="0"/>
                    </a:p>
                  </a:txBody>
                  <a:tcPr/>
                </a:tc>
                <a:tc>
                  <a:txBody>
                    <a:bodyPr/>
                    <a:lstStyle/>
                    <a:p>
                      <a:r>
                        <a:rPr lang="pl-PL" sz="1200" dirty="0" smtClean="0"/>
                        <a:t>3.3e150</a:t>
                      </a:r>
                      <a:endParaRPr lang="en-US" sz="1200" dirty="0"/>
                    </a:p>
                  </a:txBody>
                  <a:tcPr/>
                </a:tc>
                <a:tc>
                  <a:txBody>
                    <a:bodyPr/>
                    <a:lstStyle/>
                    <a:p>
                      <a:r>
                        <a:rPr lang="pl-PL" sz="1200" dirty="0" smtClean="0"/>
                        <a:t>1.1e301</a:t>
                      </a:r>
                      <a:endParaRPr lang="en-US" sz="1200" dirty="0"/>
                    </a:p>
                  </a:txBody>
                  <a:tcPr/>
                </a:tc>
              </a:tr>
              <a:tr h="293393">
                <a:tc>
                  <a:txBody>
                    <a:bodyPr/>
                    <a:lstStyle/>
                    <a:p>
                      <a:r>
                        <a:rPr lang="pl-PL" sz="1200" dirty="0" smtClean="0"/>
                        <a:t>Ev</a:t>
                      </a:r>
                      <a:endParaRPr lang="en-US" sz="1200" dirty="0"/>
                    </a:p>
                  </a:txBody>
                  <a:tcPr/>
                </a:tc>
                <a:tc>
                  <a:txBody>
                    <a:bodyPr/>
                    <a:lstStyle/>
                    <a:p>
                      <a:r>
                        <a:rPr lang="pl-PL" sz="1200" dirty="0" smtClean="0"/>
                        <a:t>4.0e3</a:t>
                      </a:r>
                      <a:endParaRPr lang="en-US" sz="1200" dirty="0"/>
                    </a:p>
                  </a:txBody>
                  <a:tcPr/>
                </a:tc>
                <a:tc>
                  <a:txBody>
                    <a:bodyPr/>
                    <a:lstStyle/>
                    <a:p>
                      <a:r>
                        <a:rPr lang="pl-PL" sz="1200" dirty="0" smtClean="0"/>
                        <a:t>2.5e4</a:t>
                      </a:r>
                      <a:endParaRPr lang="en-US" sz="1200" dirty="0"/>
                    </a:p>
                  </a:txBody>
                  <a:tcPr/>
                </a:tc>
                <a:tc>
                  <a:txBody>
                    <a:bodyPr/>
                    <a:lstStyle/>
                    <a:p>
                      <a:r>
                        <a:rPr lang="pl-PL" sz="1200" dirty="0" smtClean="0"/>
                        <a:t>1.0e5</a:t>
                      </a:r>
                      <a:endParaRPr lang="en-US" sz="1200" dirty="0"/>
                    </a:p>
                  </a:txBody>
                  <a:tcPr/>
                </a:tc>
                <a:tc>
                  <a:txBody>
                    <a:bodyPr/>
                    <a:lstStyle/>
                    <a:p>
                      <a:r>
                        <a:rPr lang="pl-PL" sz="1200" dirty="0" smtClean="0"/>
                        <a:t>4.0e5</a:t>
                      </a:r>
                      <a:endParaRPr lang="en-US" sz="1200" dirty="0"/>
                    </a:p>
                  </a:txBody>
                  <a:tcPr/>
                </a:tc>
                <a:tc>
                  <a:txBody>
                    <a:bodyPr/>
                    <a:lstStyle/>
                    <a:p>
                      <a:r>
                        <a:rPr lang="pl-PL" sz="1200" dirty="0" smtClean="0"/>
                        <a:t>2.5e6</a:t>
                      </a:r>
                      <a:endParaRPr lang="en-US" sz="1200" dirty="0"/>
                    </a:p>
                  </a:txBody>
                  <a:tcPr/>
                </a:tc>
                <a:tc>
                  <a:txBody>
                    <a:bodyPr/>
                    <a:lstStyle/>
                    <a:p>
                      <a:r>
                        <a:rPr lang="pl-PL" sz="1200" dirty="0" smtClean="0"/>
                        <a:t>1.0e7</a:t>
                      </a:r>
                      <a:endParaRPr lang="en-US" sz="1200" dirty="0"/>
                    </a:p>
                  </a:txBody>
                  <a:tcPr/>
                </a:tc>
              </a:tr>
            </a:tbl>
          </a:graphicData>
        </a:graphic>
      </p:graphicFrame>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639" y="3790950"/>
            <a:ext cx="1447800" cy="349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8388946"/>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0400" y="0"/>
            <a:ext cx="5181600" cy="1276350"/>
          </a:xfrm>
        </p:spPr>
        <p:txBody>
          <a:bodyPr>
            <a:noAutofit/>
          </a:bodyPr>
          <a:lstStyle/>
          <a:p>
            <a:r>
              <a:rPr lang="pl-PL" sz="3200" dirty="0" smtClean="0">
                <a:solidFill>
                  <a:schemeClr val="bg2">
                    <a:lumMod val="50000"/>
                  </a:schemeClr>
                </a:solidFill>
              </a:rPr>
              <a:t>Plan Prezentacji</a:t>
            </a:r>
            <a:endParaRPr lang="en-US" sz="3200" dirty="0">
              <a:solidFill>
                <a:schemeClr val="bg2">
                  <a:lumMod val="50000"/>
                </a:schemeClr>
              </a:solidFill>
            </a:endParaRPr>
          </a:p>
        </p:txBody>
      </p:sp>
      <p:sp>
        <p:nvSpPr>
          <p:cNvPr id="7" name="Content Placeholder 1"/>
          <p:cNvSpPr txBox="1">
            <a:spLocks/>
          </p:cNvSpPr>
          <p:nvPr/>
        </p:nvSpPr>
        <p:spPr>
          <a:xfrm>
            <a:off x="3095382" y="1335382"/>
            <a:ext cx="5870448" cy="3352801"/>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pPr>
            <a:r>
              <a:rPr lang="pl-PL" sz="1800" dirty="0" smtClean="0"/>
              <a:t>Wprowadzenie</a:t>
            </a:r>
          </a:p>
          <a:p>
            <a:pPr>
              <a:lnSpc>
                <a:spcPct val="124000"/>
              </a:lnSpc>
            </a:pPr>
            <a:r>
              <a:rPr lang="pl-PL" sz="1800" dirty="0"/>
              <a:t>Demonstracja Programu RapidMiner</a:t>
            </a:r>
          </a:p>
          <a:p>
            <a:pPr>
              <a:lnSpc>
                <a:spcPct val="124000"/>
              </a:lnSpc>
            </a:pPr>
            <a:r>
              <a:rPr lang="pl-PL" sz="1800" dirty="0"/>
              <a:t>Selekcja cech – </a:t>
            </a:r>
            <a:r>
              <a:rPr lang="pl-PL" sz="1800" dirty="0" smtClean="0"/>
              <a:t>Filtry</a:t>
            </a:r>
          </a:p>
          <a:p>
            <a:pPr>
              <a:lnSpc>
                <a:spcPct val="124000"/>
              </a:lnSpc>
            </a:pPr>
            <a:r>
              <a:rPr lang="pl-PL" sz="1800" dirty="0" smtClean="0"/>
              <a:t>Selekcja cech – Wrappery</a:t>
            </a:r>
          </a:p>
          <a:p>
            <a:pPr>
              <a:lnSpc>
                <a:spcPct val="124000"/>
              </a:lnSpc>
            </a:pPr>
            <a:r>
              <a:rPr lang="pl-PL" sz="2400" b="1" dirty="0" smtClean="0"/>
              <a:t>Selekcja cech – Metody Wbudowane </a:t>
            </a:r>
            <a:r>
              <a:rPr lang="pl-PL" sz="1800" dirty="0" smtClean="0"/>
              <a:t> </a:t>
            </a:r>
            <a:endParaRPr lang="pl-PL" sz="1800" dirty="0"/>
          </a:p>
          <a:p>
            <a:pPr>
              <a:lnSpc>
                <a:spcPct val="124000"/>
              </a:lnSpc>
            </a:pPr>
            <a:r>
              <a:rPr lang="pl-PL" sz="1800" dirty="0" smtClean="0"/>
              <a:t>Selekcja </a:t>
            </a:r>
            <a:r>
              <a:rPr lang="pl-PL" sz="1800" dirty="0"/>
              <a:t>wektorów w </a:t>
            </a:r>
            <a:r>
              <a:rPr lang="pl-PL" sz="1800" dirty="0" smtClean="0"/>
              <a:t>klasyfikacji</a:t>
            </a:r>
          </a:p>
          <a:p>
            <a:pPr>
              <a:lnSpc>
                <a:spcPct val="124000"/>
              </a:lnSpc>
            </a:pPr>
            <a:r>
              <a:rPr lang="pl-PL" sz="1800" dirty="0"/>
              <a:t>Selekcja wektorów w zagadnieniach </a:t>
            </a:r>
            <a:r>
              <a:rPr lang="pl-PL" sz="1800" dirty="0" smtClean="0"/>
              <a:t>regresji</a:t>
            </a:r>
          </a:p>
          <a:p>
            <a:pPr>
              <a:lnSpc>
                <a:spcPct val="124000"/>
              </a:lnSpc>
            </a:pPr>
            <a:r>
              <a:rPr lang="pl-PL" sz="1800" dirty="0"/>
              <a:t>Integracja selekcji cech z selekcją </a:t>
            </a:r>
            <a:r>
              <a:rPr lang="pl-PL" sz="1800" dirty="0" smtClean="0"/>
              <a:t>wektorów</a:t>
            </a:r>
          </a:p>
          <a:p>
            <a:pPr>
              <a:lnSpc>
                <a:spcPct val="124000"/>
              </a:lnSpc>
            </a:pPr>
            <a:endParaRPr lang="pl-PL" sz="1800" dirty="0" smtClean="0"/>
          </a:p>
        </p:txBody>
      </p:sp>
      <p:sp>
        <p:nvSpPr>
          <p:cNvPr id="15" name="Content Placeholder 1"/>
          <p:cNvSpPr txBox="1">
            <a:spLocks/>
          </p:cNvSpPr>
          <p:nvPr/>
        </p:nvSpPr>
        <p:spPr>
          <a:xfrm>
            <a:off x="3242732" y="4309533"/>
            <a:ext cx="5825067" cy="447888"/>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sz="1800" dirty="0"/>
          </a:p>
        </p:txBody>
      </p:sp>
      <p:sp>
        <p:nvSpPr>
          <p:cNvPr id="10" name="Rectangle 9"/>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11" name="Rectangle 10"/>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spTree>
    <p:extLst>
      <p:ext uri="{BB962C8B-B14F-4D97-AF65-F5344CB8AC3E}">
        <p14:creationId xmlns:p14="http://schemas.microsoft.com/office/powerpoint/2010/main" val="1939988192"/>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1" y="0"/>
            <a:ext cx="7772398" cy="742950"/>
          </a:xfrm>
        </p:spPr>
        <p:txBody>
          <a:bodyPr>
            <a:noAutofit/>
          </a:bodyPr>
          <a:lstStyle/>
          <a:p>
            <a:r>
              <a:rPr lang="pl-PL" sz="3000" dirty="0" smtClean="0">
                <a:solidFill>
                  <a:schemeClr val="bg2">
                    <a:lumMod val="50000"/>
                  </a:schemeClr>
                </a:solidFill>
              </a:rPr>
              <a:t>Selekcja Cech – Metody Wbudowane</a:t>
            </a:r>
            <a:endParaRPr lang="en-US" sz="3000" dirty="0">
              <a:solidFill>
                <a:schemeClr val="bg2">
                  <a:lumMod val="50000"/>
                </a:schemeClr>
              </a:solidFill>
            </a:endParaRPr>
          </a:p>
        </p:txBody>
      </p:sp>
      <p:sp>
        <p:nvSpPr>
          <p:cNvPr id="15" name="Content Placeholder 1"/>
          <p:cNvSpPr txBox="1">
            <a:spLocks/>
          </p:cNvSpPr>
          <p:nvPr/>
        </p:nvSpPr>
        <p:spPr>
          <a:xfrm>
            <a:off x="3242732" y="4309533"/>
            <a:ext cx="5825067" cy="447888"/>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sz="1800" dirty="0"/>
          </a:p>
        </p:txBody>
      </p:sp>
      <p:sp>
        <p:nvSpPr>
          <p:cNvPr id="10" name="Rectangle 9"/>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11" name="Rectangle 10"/>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sp>
        <p:nvSpPr>
          <p:cNvPr id="2" name="Rectangle 1"/>
          <p:cNvSpPr/>
          <p:nvPr/>
        </p:nvSpPr>
        <p:spPr>
          <a:xfrm>
            <a:off x="3450165" y="786345"/>
            <a:ext cx="5410200" cy="4185761"/>
          </a:xfrm>
          <a:prstGeom prst="rect">
            <a:avLst/>
          </a:prstGeom>
        </p:spPr>
        <p:txBody>
          <a:bodyPr wrap="square">
            <a:spAutoFit/>
          </a:bodyPr>
          <a:lstStyle/>
          <a:p>
            <a:pPr marL="285750" indent="-285750">
              <a:buFont typeface="Wingdings" panose="05000000000000000000" pitchFamily="2" charset="2"/>
              <a:buChar char="Ø"/>
            </a:pPr>
            <a:r>
              <a:rPr lang="pl-PL" sz="1400" dirty="0" smtClean="0"/>
              <a:t>Selekcja </a:t>
            </a:r>
            <a:r>
              <a:rPr lang="pl-PL" sz="1400" dirty="0"/>
              <a:t>cech jest integralną częścią algorytmu </a:t>
            </a:r>
            <a:r>
              <a:rPr lang="pl-PL" sz="1400" dirty="0" smtClean="0"/>
              <a:t>predykcyjnego: </a:t>
            </a:r>
            <a:r>
              <a:rPr lang="pl-PL" sz="1400" dirty="0"/>
              <a:t>jednocześnie jest uczony model predykcyjny i wykonywana selekcja cech. </a:t>
            </a:r>
            <a:endParaRPr lang="pl-PL" sz="1400" dirty="0" smtClean="0"/>
          </a:p>
          <a:p>
            <a:pPr marL="285750" indent="-285750">
              <a:buFont typeface="Wingdings" panose="05000000000000000000" pitchFamily="2" charset="2"/>
              <a:buChar char="Ø"/>
            </a:pPr>
            <a:endParaRPr lang="pl-PL" sz="1400" dirty="0" smtClean="0"/>
          </a:p>
          <a:p>
            <a:pPr marL="285750" indent="-285750">
              <a:buFont typeface="Wingdings" panose="05000000000000000000" pitchFamily="2" charset="2"/>
              <a:buChar char="Ø"/>
            </a:pPr>
            <a:r>
              <a:rPr lang="pl-PL" sz="1400" dirty="0"/>
              <a:t>E</a:t>
            </a:r>
            <a:r>
              <a:rPr lang="pl-PL" sz="1400" dirty="0" smtClean="0"/>
              <a:t>fektywne obliczeniowo, ale mniej dokładne.</a:t>
            </a:r>
          </a:p>
          <a:p>
            <a:pPr marL="285750" indent="-285750">
              <a:buFont typeface="Wingdings" panose="05000000000000000000" pitchFamily="2" charset="2"/>
              <a:buChar char="Ø"/>
            </a:pPr>
            <a:endParaRPr lang="pl-PL" sz="1400" dirty="0" smtClean="0"/>
          </a:p>
          <a:p>
            <a:pPr marL="285750" indent="-285750">
              <a:buFont typeface="Wingdings" panose="05000000000000000000" pitchFamily="2" charset="2"/>
              <a:buChar char="Ø"/>
            </a:pPr>
            <a:r>
              <a:rPr lang="pl-PL" sz="1400" dirty="0" smtClean="0"/>
              <a:t>Dla b. dużych zbiorów tylko filtry.</a:t>
            </a:r>
          </a:p>
          <a:p>
            <a:pPr marL="285750" indent="-285750">
              <a:buFont typeface="Wingdings" panose="05000000000000000000" pitchFamily="2" charset="2"/>
              <a:buChar char="Ø"/>
            </a:pPr>
            <a:endParaRPr lang="pl-PL" sz="1400" dirty="0" smtClean="0"/>
          </a:p>
          <a:p>
            <a:pPr marL="285750" indent="-285750">
              <a:buFont typeface="Wingdings" panose="05000000000000000000" pitchFamily="2" charset="2"/>
              <a:buChar char="Ø"/>
            </a:pPr>
            <a:r>
              <a:rPr lang="pl-PL" sz="1400" dirty="0" smtClean="0"/>
              <a:t>Drzewa decyzyjne: forward selection. </a:t>
            </a:r>
          </a:p>
          <a:p>
            <a:pPr marL="285750" indent="-285750">
              <a:buFont typeface="Wingdings" panose="05000000000000000000" pitchFamily="2" charset="2"/>
              <a:buChar char="Ø"/>
            </a:pPr>
            <a:endParaRPr lang="pl-PL" sz="1400" dirty="0" smtClean="0"/>
          </a:p>
          <a:p>
            <a:pPr marL="285750" indent="-285750">
              <a:buFont typeface="Wingdings" panose="05000000000000000000" pitchFamily="2" charset="2"/>
              <a:buChar char="Ø"/>
            </a:pPr>
            <a:r>
              <a:rPr lang="pl-PL" sz="1400" dirty="0" smtClean="0"/>
              <a:t>Regresja liniowa: można </a:t>
            </a:r>
            <a:r>
              <a:rPr lang="pl-PL" sz="1400" dirty="0"/>
              <a:t>odrzucić te cechy, dla których przyjmnie najmniejsze wagi. </a:t>
            </a:r>
            <a:endParaRPr lang="pl-PL" sz="1400" dirty="0" smtClean="0"/>
          </a:p>
          <a:p>
            <a:pPr marL="285750" indent="-285750">
              <a:buFont typeface="Wingdings" panose="05000000000000000000" pitchFamily="2" charset="2"/>
              <a:buChar char="Ø"/>
            </a:pPr>
            <a:endParaRPr lang="pl-PL" sz="1400" dirty="0" smtClean="0"/>
          </a:p>
          <a:p>
            <a:pPr marL="285750" indent="-285750">
              <a:buFont typeface="Wingdings" panose="05000000000000000000" pitchFamily="2" charset="2"/>
              <a:buChar char="Ø"/>
            </a:pPr>
            <a:r>
              <a:rPr lang="pl-PL" sz="1400" smtClean="0"/>
              <a:t>Sieć </a:t>
            </a:r>
            <a:r>
              <a:rPr lang="pl-PL" sz="1400" dirty="0" smtClean="0"/>
              <a:t>neuronowa: </a:t>
            </a:r>
            <a:r>
              <a:rPr lang="pl-PL" sz="1400" dirty="0"/>
              <a:t>można odrzucić te cechy, dla których suma wag wszystkich neuronów pierwszej warstwy ukrytej będzie </a:t>
            </a:r>
            <a:r>
              <a:rPr lang="pl-PL" sz="1400" dirty="0" smtClean="0"/>
              <a:t>najmniejsza - mniejsza dokładność.</a:t>
            </a:r>
          </a:p>
          <a:p>
            <a:pPr marL="285750" indent="-285750">
              <a:buFont typeface="Wingdings" panose="05000000000000000000" pitchFamily="2" charset="2"/>
              <a:buChar char="Ø"/>
            </a:pPr>
            <a:endParaRPr lang="pl-PL" sz="1400" dirty="0" smtClean="0"/>
          </a:p>
          <a:p>
            <a:pPr marL="285750" indent="-285750">
              <a:buFont typeface="Wingdings" panose="05000000000000000000" pitchFamily="2" charset="2"/>
              <a:buChar char="Ø"/>
            </a:pPr>
            <a:r>
              <a:rPr lang="pl-PL" sz="1400" dirty="0" smtClean="0"/>
              <a:t>Człon </a:t>
            </a:r>
            <a:r>
              <a:rPr lang="pl-PL" sz="1400" dirty="0"/>
              <a:t>kary za duży model w funkcji </a:t>
            </a:r>
            <a:r>
              <a:rPr lang="pl-PL" sz="1400" dirty="0" smtClean="0"/>
              <a:t>celu, np. przycinanie drzewa decyzyjnego.</a:t>
            </a:r>
            <a:endParaRPr lang="en-US" sz="1400" dirty="0"/>
          </a:p>
        </p:txBody>
      </p:sp>
    </p:spTree>
    <p:extLst>
      <p:ext uri="{BB962C8B-B14F-4D97-AF65-F5344CB8AC3E}">
        <p14:creationId xmlns:p14="http://schemas.microsoft.com/office/powerpoint/2010/main" val="4018528074"/>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0400" y="0"/>
            <a:ext cx="5181600" cy="1276350"/>
          </a:xfrm>
        </p:spPr>
        <p:txBody>
          <a:bodyPr>
            <a:noAutofit/>
          </a:bodyPr>
          <a:lstStyle/>
          <a:p>
            <a:r>
              <a:rPr lang="pl-PL" sz="3200" dirty="0" smtClean="0">
                <a:solidFill>
                  <a:schemeClr val="bg2">
                    <a:lumMod val="50000"/>
                  </a:schemeClr>
                </a:solidFill>
              </a:rPr>
              <a:t>Plan Prezentacji</a:t>
            </a:r>
            <a:endParaRPr lang="en-US" sz="3200" dirty="0">
              <a:solidFill>
                <a:schemeClr val="bg2">
                  <a:lumMod val="50000"/>
                </a:schemeClr>
              </a:solidFill>
            </a:endParaRPr>
          </a:p>
        </p:txBody>
      </p:sp>
      <p:sp>
        <p:nvSpPr>
          <p:cNvPr id="7" name="Content Placeholder 1"/>
          <p:cNvSpPr txBox="1">
            <a:spLocks/>
          </p:cNvSpPr>
          <p:nvPr/>
        </p:nvSpPr>
        <p:spPr>
          <a:xfrm>
            <a:off x="3095382" y="1335382"/>
            <a:ext cx="5870448" cy="3352801"/>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pPr>
            <a:r>
              <a:rPr lang="pl-PL" sz="1800" dirty="0" smtClean="0"/>
              <a:t>Wprowadzenie</a:t>
            </a:r>
          </a:p>
          <a:p>
            <a:pPr>
              <a:lnSpc>
                <a:spcPct val="124000"/>
              </a:lnSpc>
            </a:pPr>
            <a:r>
              <a:rPr lang="pl-PL" sz="1800" dirty="0"/>
              <a:t>Demonstracja Programu RapidMiner</a:t>
            </a:r>
          </a:p>
          <a:p>
            <a:pPr>
              <a:lnSpc>
                <a:spcPct val="124000"/>
              </a:lnSpc>
            </a:pPr>
            <a:r>
              <a:rPr lang="pl-PL" sz="1800" dirty="0"/>
              <a:t>Selekcja cech – </a:t>
            </a:r>
            <a:r>
              <a:rPr lang="pl-PL" sz="1800" dirty="0" smtClean="0"/>
              <a:t>Filtry</a:t>
            </a:r>
          </a:p>
          <a:p>
            <a:pPr>
              <a:lnSpc>
                <a:spcPct val="124000"/>
              </a:lnSpc>
            </a:pPr>
            <a:r>
              <a:rPr lang="pl-PL" sz="1800" dirty="0" smtClean="0"/>
              <a:t>Selekcja cech – Wrappery</a:t>
            </a:r>
          </a:p>
          <a:p>
            <a:pPr>
              <a:lnSpc>
                <a:spcPct val="124000"/>
              </a:lnSpc>
            </a:pPr>
            <a:r>
              <a:rPr lang="pl-PL" sz="1800" dirty="0" smtClean="0"/>
              <a:t>Selekcja cech – Metody Wbudowane  </a:t>
            </a:r>
            <a:endParaRPr lang="pl-PL" sz="1800" dirty="0"/>
          </a:p>
          <a:p>
            <a:pPr>
              <a:lnSpc>
                <a:spcPct val="124000"/>
              </a:lnSpc>
            </a:pPr>
            <a:r>
              <a:rPr lang="pl-PL" sz="2400" b="1" dirty="0" smtClean="0"/>
              <a:t>Selekcja </a:t>
            </a:r>
            <a:r>
              <a:rPr lang="pl-PL" sz="2400" b="1" dirty="0"/>
              <a:t>wektorów w </a:t>
            </a:r>
            <a:r>
              <a:rPr lang="pl-PL" sz="2400" b="1" dirty="0" smtClean="0"/>
              <a:t>klasyfikacji</a:t>
            </a:r>
          </a:p>
          <a:p>
            <a:pPr>
              <a:lnSpc>
                <a:spcPct val="124000"/>
              </a:lnSpc>
            </a:pPr>
            <a:r>
              <a:rPr lang="pl-PL" sz="1800" dirty="0"/>
              <a:t>Selekcja wektorów w zagadnieniach </a:t>
            </a:r>
            <a:r>
              <a:rPr lang="pl-PL" sz="1800" dirty="0" smtClean="0"/>
              <a:t>regresji</a:t>
            </a:r>
          </a:p>
          <a:p>
            <a:pPr>
              <a:lnSpc>
                <a:spcPct val="124000"/>
              </a:lnSpc>
            </a:pPr>
            <a:r>
              <a:rPr lang="pl-PL" sz="1800" dirty="0"/>
              <a:t>Integracja selekcji cech z selekcją </a:t>
            </a:r>
            <a:r>
              <a:rPr lang="pl-PL" sz="1800" dirty="0" smtClean="0"/>
              <a:t>wektorów</a:t>
            </a:r>
          </a:p>
          <a:p>
            <a:pPr>
              <a:lnSpc>
                <a:spcPct val="124000"/>
              </a:lnSpc>
            </a:pPr>
            <a:endParaRPr lang="pl-PL" sz="1800" dirty="0" smtClean="0"/>
          </a:p>
        </p:txBody>
      </p:sp>
      <p:sp>
        <p:nvSpPr>
          <p:cNvPr id="15" name="Content Placeholder 1"/>
          <p:cNvSpPr txBox="1">
            <a:spLocks/>
          </p:cNvSpPr>
          <p:nvPr/>
        </p:nvSpPr>
        <p:spPr>
          <a:xfrm>
            <a:off x="3242732" y="4309533"/>
            <a:ext cx="5825067" cy="447888"/>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sz="1800" dirty="0"/>
          </a:p>
        </p:txBody>
      </p:sp>
      <p:sp>
        <p:nvSpPr>
          <p:cNvPr id="10" name="Rectangle 9"/>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11" name="Rectangle 10"/>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spTree>
    <p:extLst>
      <p:ext uri="{BB962C8B-B14F-4D97-AF65-F5344CB8AC3E}">
        <p14:creationId xmlns:p14="http://schemas.microsoft.com/office/powerpoint/2010/main" val="4018528074"/>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0"/>
            <a:ext cx="6858000" cy="895350"/>
          </a:xfrm>
        </p:spPr>
        <p:txBody>
          <a:bodyPr>
            <a:noAutofit/>
          </a:bodyPr>
          <a:lstStyle/>
          <a:p>
            <a:r>
              <a:rPr lang="pl-PL" sz="3200" dirty="0" smtClean="0">
                <a:solidFill>
                  <a:schemeClr val="bg2">
                    <a:lumMod val="50000"/>
                  </a:schemeClr>
                </a:solidFill>
              </a:rPr>
              <a:t>Selekcja Wektorów - Klasyfikacja</a:t>
            </a:r>
            <a:endParaRPr lang="en-US" sz="3200" dirty="0">
              <a:solidFill>
                <a:schemeClr val="bg2">
                  <a:lumMod val="50000"/>
                </a:schemeClr>
              </a:solidFill>
            </a:endParaRPr>
          </a:p>
        </p:txBody>
      </p:sp>
      <p:sp>
        <p:nvSpPr>
          <p:cNvPr id="15" name="Content Placeholder 1"/>
          <p:cNvSpPr txBox="1">
            <a:spLocks/>
          </p:cNvSpPr>
          <p:nvPr/>
        </p:nvSpPr>
        <p:spPr>
          <a:xfrm>
            <a:off x="3242732" y="4309533"/>
            <a:ext cx="5825067" cy="447888"/>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sz="1800" dirty="0"/>
          </a:p>
        </p:txBody>
      </p:sp>
      <p:sp>
        <p:nvSpPr>
          <p:cNvPr id="2" name="Rectangle 1"/>
          <p:cNvSpPr/>
          <p:nvPr/>
        </p:nvSpPr>
        <p:spPr>
          <a:xfrm>
            <a:off x="4572000" y="1581150"/>
            <a:ext cx="4038600" cy="1354217"/>
          </a:xfrm>
          <a:prstGeom prst="rect">
            <a:avLst/>
          </a:prstGeom>
        </p:spPr>
        <p:txBody>
          <a:bodyPr wrap="square">
            <a:spAutoFit/>
          </a:bodyPr>
          <a:lstStyle/>
          <a:p>
            <a:pPr marL="285750" indent="-285750">
              <a:buFont typeface="Wingdings" panose="05000000000000000000" pitchFamily="2" charset="2"/>
              <a:buChar char="Ø"/>
            </a:pPr>
            <a:r>
              <a:rPr lang="pl-PL" sz="1400" b="1" dirty="0" smtClean="0"/>
              <a:t>Redukcja rozmiaru zbioru:</a:t>
            </a:r>
            <a:br>
              <a:rPr lang="pl-PL" sz="1400" b="1" dirty="0" smtClean="0"/>
            </a:br>
            <a:r>
              <a:rPr lang="pl-PL" sz="1400" b="1" dirty="0" smtClean="0"/>
              <a:t>      </a:t>
            </a:r>
            <a:r>
              <a:rPr lang="pl-PL" sz="1400" dirty="0" smtClean="0"/>
              <a:t>CNN – Condensed Nearest Neighbor</a:t>
            </a:r>
          </a:p>
          <a:p>
            <a:pPr marL="285750" indent="-285750">
              <a:buFont typeface="Wingdings" panose="05000000000000000000" pitchFamily="2" charset="2"/>
              <a:buChar char="Ø"/>
            </a:pPr>
            <a:endParaRPr lang="pl-PL" sz="1400" dirty="0" smtClean="0"/>
          </a:p>
          <a:p>
            <a:pPr marL="285750" indent="-285750">
              <a:buFont typeface="Wingdings" panose="05000000000000000000" pitchFamily="2" charset="2"/>
              <a:buChar char="Ø"/>
            </a:pPr>
            <a:r>
              <a:rPr lang="pl-PL" sz="1400" b="1" dirty="0" smtClean="0"/>
              <a:t>Redukcja szumu:</a:t>
            </a:r>
            <a:br>
              <a:rPr lang="pl-PL" sz="1400" b="1" dirty="0" smtClean="0"/>
            </a:br>
            <a:r>
              <a:rPr lang="pl-PL" sz="1400" b="1" dirty="0" smtClean="0"/>
              <a:t>      </a:t>
            </a:r>
            <a:r>
              <a:rPr lang="pl-PL" sz="1400" dirty="0" smtClean="0"/>
              <a:t>ENN – Editted Nearest Neighbor</a:t>
            </a:r>
          </a:p>
          <a:p>
            <a:endParaRPr lang="en-US" sz="1200" dirty="0"/>
          </a:p>
        </p:txBody>
      </p:sp>
      <p:sp>
        <p:nvSpPr>
          <p:cNvPr id="4" name="Rectangle 3"/>
          <p:cNvSpPr/>
          <p:nvPr/>
        </p:nvSpPr>
        <p:spPr>
          <a:xfrm>
            <a:off x="4605867" y="2857500"/>
            <a:ext cx="3818467" cy="1815882"/>
          </a:xfrm>
          <a:prstGeom prst="rect">
            <a:avLst/>
          </a:prstGeom>
        </p:spPr>
        <p:txBody>
          <a:bodyPr wrap="square">
            <a:spAutoFit/>
          </a:bodyPr>
          <a:lstStyle/>
          <a:p>
            <a:pPr marL="171450" indent="-171450">
              <a:buFont typeface="Wingdings" panose="05000000000000000000" pitchFamily="2" charset="2"/>
              <a:buChar char="Ø"/>
            </a:pPr>
            <a:r>
              <a:rPr lang="pl-PL" sz="1200" b="1" dirty="0" smtClean="0"/>
              <a:t> </a:t>
            </a:r>
            <a:r>
              <a:rPr lang="pl-PL" sz="1400" b="1" dirty="0" smtClean="0"/>
              <a:t>Pozostałe </a:t>
            </a:r>
            <a:r>
              <a:rPr lang="pl-PL" sz="1400" b="1" dirty="0"/>
              <a:t>metody:</a:t>
            </a:r>
          </a:p>
          <a:p>
            <a:pPr marL="628650" lvl="1" indent="-171450">
              <a:buFont typeface="Arial" panose="020B0604020202020204" pitchFamily="34" charset="0"/>
              <a:buChar char="•"/>
            </a:pPr>
            <a:r>
              <a:rPr lang="pl-PL" sz="1400" dirty="0" smtClean="0"/>
              <a:t>CA</a:t>
            </a:r>
          </a:p>
          <a:p>
            <a:pPr marL="628650" lvl="1" indent="-171450">
              <a:buFont typeface="Arial" panose="020B0604020202020204" pitchFamily="34" charset="0"/>
              <a:buChar char="•"/>
            </a:pPr>
            <a:r>
              <a:rPr lang="pl-PL" sz="1400" dirty="0" smtClean="0"/>
              <a:t>RENN</a:t>
            </a:r>
          </a:p>
          <a:p>
            <a:pPr marL="628650" lvl="1" indent="-171450">
              <a:buFont typeface="Arial" panose="020B0604020202020204" pitchFamily="34" charset="0"/>
              <a:buChar char="•"/>
            </a:pPr>
            <a:r>
              <a:rPr lang="pl-PL" sz="1400" dirty="0" smtClean="0"/>
              <a:t>IB2</a:t>
            </a:r>
          </a:p>
          <a:p>
            <a:pPr marL="628650" lvl="1" indent="-171450">
              <a:buFont typeface="Arial" panose="020B0604020202020204" pitchFamily="34" charset="0"/>
              <a:buChar char="•"/>
            </a:pPr>
            <a:r>
              <a:rPr lang="pl-PL" sz="1400" dirty="0" smtClean="0"/>
              <a:t>DROP3</a:t>
            </a:r>
          </a:p>
          <a:p>
            <a:pPr marL="628650" lvl="1" indent="-171450">
              <a:buFont typeface="Arial" panose="020B0604020202020204" pitchFamily="34" charset="0"/>
              <a:buChar char="•"/>
            </a:pPr>
            <a:r>
              <a:rPr lang="pl-PL" sz="1400" dirty="0" smtClean="0"/>
              <a:t>GE</a:t>
            </a:r>
          </a:p>
          <a:p>
            <a:pPr marL="628650" lvl="1" indent="-171450">
              <a:buFont typeface="Arial" panose="020B0604020202020204" pitchFamily="34" charset="0"/>
              <a:buChar char="•"/>
            </a:pPr>
            <a:r>
              <a:rPr lang="pl-PL" sz="1400" dirty="0" smtClean="0"/>
              <a:t>RNGE</a:t>
            </a:r>
          </a:p>
          <a:p>
            <a:pPr marL="628650" lvl="1" indent="-171450">
              <a:buFont typeface="Arial" panose="020B0604020202020204" pitchFamily="34" charset="0"/>
              <a:buChar char="•"/>
            </a:pPr>
            <a:r>
              <a:rPr lang="pl-PL" sz="1400" dirty="0" smtClean="0"/>
              <a:t>oraz </a:t>
            </a:r>
            <a:r>
              <a:rPr lang="pl-PL" sz="1400" dirty="0"/>
              <a:t>inne</a:t>
            </a:r>
          </a:p>
        </p:txBody>
      </p:sp>
      <p:sp>
        <p:nvSpPr>
          <p:cNvPr id="11" name="Rectangle 10"/>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12" name="Rectangle 11"/>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spTree>
    <p:extLst>
      <p:ext uri="{BB962C8B-B14F-4D97-AF65-F5344CB8AC3E}">
        <p14:creationId xmlns:p14="http://schemas.microsoft.com/office/powerpoint/2010/main" val="985329956"/>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0"/>
            <a:ext cx="6858000" cy="895350"/>
          </a:xfrm>
        </p:spPr>
        <p:txBody>
          <a:bodyPr>
            <a:noAutofit/>
          </a:bodyPr>
          <a:lstStyle/>
          <a:p>
            <a:r>
              <a:rPr lang="pl-PL" sz="3200" dirty="0" smtClean="0">
                <a:solidFill>
                  <a:schemeClr val="bg2">
                    <a:lumMod val="50000"/>
                  </a:schemeClr>
                </a:solidFill>
              </a:rPr>
              <a:t>Selekcja Wektorów - Klasyfikacja</a:t>
            </a:r>
            <a:endParaRPr lang="en-US" sz="3200" dirty="0">
              <a:solidFill>
                <a:schemeClr val="bg2">
                  <a:lumMod val="5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276350"/>
            <a:ext cx="2740152" cy="2362200"/>
          </a:xfrm>
          <a:prstGeom prst="rect">
            <a:avLst/>
          </a:prstGeom>
        </p:spPr>
      </p:pic>
      <p:sp>
        <p:nvSpPr>
          <p:cNvPr id="12" name="Rectangle 11"/>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13" name="Rectangle 12"/>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046549"/>
            <a:ext cx="2697831" cy="3023801"/>
          </a:xfrm>
          <a:prstGeom prst="rect">
            <a:avLst/>
          </a:prstGeom>
        </p:spPr>
      </p:pic>
    </p:spTree>
    <p:extLst>
      <p:ext uri="{BB962C8B-B14F-4D97-AF65-F5344CB8AC3E}">
        <p14:creationId xmlns:p14="http://schemas.microsoft.com/office/powerpoint/2010/main" val="1970681115"/>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0"/>
            <a:ext cx="6858000" cy="895350"/>
          </a:xfrm>
        </p:spPr>
        <p:txBody>
          <a:bodyPr>
            <a:noAutofit/>
          </a:bodyPr>
          <a:lstStyle/>
          <a:p>
            <a:r>
              <a:rPr lang="pl-PL" sz="3200" dirty="0" smtClean="0">
                <a:solidFill>
                  <a:schemeClr val="bg2">
                    <a:lumMod val="50000"/>
                  </a:schemeClr>
                </a:solidFill>
              </a:rPr>
              <a:t>Selekcja Wektorów - Klasyfikacja</a:t>
            </a:r>
            <a:endParaRPr lang="en-US" sz="3200" dirty="0">
              <a:solidFill>
                <a:schemeClr val="bg2">
                  <a:lumMod val="50000"/>
                </a:schemeClr>
              </a:solidFill>
            </a:endParaRPr>
          </a:p>
        </p:txBody>
      </p:sp>
      <p:sp>
        <p:nvSpPr>
          <p:cNvPr id="10" name="Rectangle 9"/>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11" name="Rectangle 10"/>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1051560"/>
            <a:ext cx="2699417" cy="368185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76350"/>
            <a:ext cx="2740152" cy="2362200"/>
          </a:xfrm>
          <a:prstGeom prst="rect">
            <a:avLst/>
          </a:prstGeom>
        </p:spPr>
      </p:pic>
    </p:spTree>
    <p:extLst>
      <p:ext uri="{BB962C8B-B14F-4D97-AF65-F5344CB8AC3E}">
        <p14:creationId xmlns:p14="http://schemas.microsoft.com/office/powerpoint/2010/main" val="347743212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4952" y="4400550"/>
            <a:ext cx="5641848" cy="665491"/>
          </a:xfrm>
        </p:spPr>
        <p:txBody>
          <a:bodyPr>
            <a:normAutofit/>
          </a:bodyPr>
          <a:lstStyle/>
          <a:p>
            <a:pPr>
              <a:lnSpc>
                <a:spcPct val="124000"/>
              </a:lnSpc>
            </a:pPr>
            <a:r>
              <a:rPr lang="pl-PL" sz="1200" b="1" dirty="0" smtClean="0">
                <a:solidFill>
                  <a:schemeClr val="bg2">
                    <a:lumMod val="50000"/>
                  </a:schemeClr>
                </a:solidFill>
              </a:rPr>
              <a:t>Adresaci </a:t>
            </a:r>
            <a:br>
              <a:rPr lang="pl-PL" sz="1200" b="1" dirty="0" smtClean="0">
                <a:solidFill>
                  <a:schemeClr val="bg2">
                    <a:lumMod val="50000"/>
                  </a:schemeClr>
                </a:solidFill>
              </a:rPr>
            </a:br>
            <a:r>
              <a:rPr lang="pl-PL" sz="1200" dirty="0" smtClean="0"/>
              <a:t>Programiści, analitycy danych, naukowcy i studenci informatyki </a:t>
            </a:r>
          </a:p>
        </p:txBody>
      </p:sp>
      <p:sp>
        <p:nvSpPr>
          <p:cNvPr id="3" name="Title 2"/>
          <p:cNvSpPr>
            <a:spLocks noGrp="1"/>
          </p:cNvSpPr>
          <p:nvPr>
            <p:ph type="title"/>
          </p:nvPr>
        </p:nvSpPr>
        <p:spPr>
          <a:xfrm>
            <a:off x="3200400" y="0"/>
            <a:ext cx="5486400" cy="857250"/>
          </a:xfrm>
        </p:spPr>
        <p:txBody>
          <a:bodyPr>
            <a:normAutofit/>
          </a:bodyPr>
          <a:lstStyle/>
          <a:p>
            <a:r>
              <a:rPr lang="pl-PL" sz="3200" dirty="0" smtClean="0">
                <a:solidFill>
                  <a:schemeClr val="bg2">
                    <a:lumMod val="50000"/>
                  </a:schemeClr>
                </a:solidFill>
              </a:rPr>
              <a:t>Cel i Idea Prezentacji</a:t>
            </a:r>
            <a:endParaRPr lang="en-US" sz="3200" dirty="0">
              <a:solidFill>
                <a:schemeClr val="bg2">
                  <a:lumMod val="50000"/>
                </a:schemeClr>
              </a:solidFill>
            </a:endParaRPr>
          </a:p>
        </p:txBody>
      </p:sp>
      <p:sp>
        <p:nvSpPr>
          <p:cNvPr id="6" name="Rectangle 5"/>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7" name="Rectangle 6"/>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sp>
        <p:nvSpPr>
          <p:cNvPr id="9" name="Content Placeholder 1"/>
          <p:cNvSpPr txBox="1">
            <a:spLocks/>
          </p:cNvSpPr>
          <p:nvPr/>
        </p:nvSpPr>
        <p:spPr>
          <a:xfrm>
            <a:off x="3048000" y="819150"/>
            <a:ext cx="6019800" cy="582416"/>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pPr>
            <a:r>
              <a:rPr lang="pl-PL" sz="1200" b="1" dirty="0" smtClean="0">
                <a:solidFill>
                  <a:schemeClr val="bg2">
                    <a:lumMod val="50000"/>
                  </a:schemeClr>
                </a:solidFill>
              </a:rPr>
              <a:t>Końcowy cel </a:t>
            </a:r>
            <a:br>
              <a:rPr lang="pl-PL" sz="1200" b="1" dirty="0" smtClean="0">
                <a:solidFill>
                  <a:schemeClr val="bg2">
                    <a:lumMod val="50000"/>
                  </a:schemeClr>
                </a:solidFill>
              </a:rPr>
            </a:br>
            <a:r>
              <a:rPr lang="pl-PL" sz="1100" dirty="0" smtClean="0"/>
              <a:t>Poprawa efektywności procesów technologicznych, biznesowych i innych</a:t>
            </a:r>
          </a:p>
        </p:txBody>
      </p:sp>
      <p:sp>
        <p:nvSpPr>
          <p:cNvPr id="11" name="Content Placeholder 1"/>
          <p:cNvSpPr txBox="1">
            <a:spLocks/>
          </p:cNvSpPr>
          <p:nvPr/>
        </p:nvSpPr>
        <p:spPr>
          <a:xfrm>
            <a:off x="3064934" y="1352550"/>
            <a:ext cx="5029200" cy="506216"/>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pPr>
            <a:r>
              <a:rPr lang="pl-PL" sz="1200" b="1" dirty="0" smtClean="0">
                <a:solidFill>
                  <a:schemeClr val="bg2">
                    <a:lumMod val="50000"/>
                  </a:schemeClr>
                </a:solidFill>
              </a:rPr>
              <a:t>Sposób </a:t>
            </a:r>
            <a:br>
              <a:rPr lang="pl-PL" sz="1200" b="1" dirty="0" smtClean="0">
                <a:solidFill>
                  <a:schemeClr val="bg2">
                    <a:lumMod val="50000"/>
                  </a:schemeClr>
                </a:solidFill>
              </a:rPr>
            </a:br>
            <a:r>
              <a:rPr lang="pl-PL" sz="1100" dirty="0" smtClean="0"/>
              <a:t>Poprawa jakości danych przez selekcję informacji</a:t>
            </a:r>
          </a:p>
        </p:txBody>
      </p:sp>
      <p:sp>
        <p:nvSpPr>
          <p:cNvPr id="12" name="Content Placeholder 1"/>
          <p:cNvSpPr txBox="1">
            <a:spLocks/>
          </p:cNvSpPr>
          <p:nvPr/>
        </p:nvSpPr>
        <p:spPr>
          <a:xfrm>
            <a:off x="3073401" y="2822183"/>
            <a:ext cx="5638800" cy="1578368"/>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pPr>
            <a:r>
              <a:rPr lang="en-US" sz="1200" b="1" dirty="0" err="1" smtClean="0">
                <a:solidFill>
                  <a:schemeClr val="bg2">
                    <a:lumMod val="50000"/>
                  </a:schemeClr>
                </a:solidFill>
              </a:rPr>
              <a:t>Dlaczego</a:t>
            </a:r>
            <a:r>
              <a:rPr lang="en-US" sz="1200" b="1" dirty="0" smtClean="0">
                <a:solidFill>
                  <a:schemeClr val="bg2">
                    <a:lumMod val="50000"/>
                  </a:schemeClr>
                </a:solidFill>
              </a:rPr>
              <a:t> w </a:t>
            </a:r>
            <a:r>
              <a:rPr lang="en-US" sz="1200" b="1" dirty="0" err="1" smtClean="0">
                <a:solidFill>
                  <a:schemeClr val="bg2">
                    <a:lumMod val="50000"/>
                  </a:schemeClr>
                </a:solidFill>
              </a:rPr>
              <a:t>oparciu</a:t>
            </a:r>
            <a:r>
              <a:rPr lang="en-US" sz="1200" b="1" dirty="0" smtClean="0">
                <a:solidFill>
                  <a:schemeClr val="bg2">
                    <a:lumMod val="50000"/>
                  </a:schemeClr>
                </a:solidFill>
              </a:rPr>
              <a:t> o </a:t>
            </a:r>
            <a:r>
              <a:rPr lang="pl-PL" sz="1200" b="1" dirty="0" smtClean="0">
                <a:solidFill>
                  <a:schemeClr val="bg2">
                    <a:lumMod val="50000"/>
                  </a:schemeClr>
                </a:solidFill>
              </a:rPr>
              <a:t>RapidMiner</a:t>
            </a:r>
            <a:r>
              <a:rPr lang="en-US" sz="1200" b="1" dirty="0" smtClean="0">
                <a:solidFill>
                  <a:schemeClr val="bg2">
                    <a:lumMod val="50000"/>
                  </a:schemeClr>
                </a:solidFill>
              </a:rPr>
              <a:t>?</a:t>
            </a:r>
            <a:r>
              <a:rPr lang="pl-PL" sz="1200" b="1" dirty="0" smtClean="0">
                <a:solidFill>
                  <a:schemeClr val="bg2">
                    <a:lumMod val="50000"/>
                  </a:schemeClr>
                </a:solidFill>
              </a:rPr>
              <a:t> </a:t>
            </a:r>
            <a:endParaRPr lang="en-US" sz="1200" b="1" dirty="0" smtClean="0">
              <a:solidFill>
                <a:schemeClr val="bg2">
                  <a:lumMod val="50000"/>
                </a:schemeClr>
              </a:solidFill>
            </a:endParaRPr>
          </a:p>
          <a:p>
            <a:pPr lvl="1">
              <a:buFont typeface="Arial" panose="020B0604020202020204" pitchFamily="34" charset="0"/>
              <a:buChar char="•"/>
            </a:pPr>
            <a:r>
              <a:rPr lang="pl-PL" sz="1100" dirty="0" smtClean="0"/>
              <a:t>Szeroki zakres możliwości  </a:t>
            </a:r>
          </a:p>
          <a:p>
            <a:pPr lvl="1">
              <a:buFont typeface="Arial" panose="020B0604020202020204" pitchFamily="34" charset="0"/>
              <a:buChar char="•"/>
            </a:pPr>
            <a:r>
              <a:rPr lang="pl-PL" sz="1100" dirty="0" smtClean="0"/>
              <a:t>Łatwość używania</a:t>
            </a:r>
            <a:endParaRPr lang="en-US" sz="1100" dirty="0" smtClean="0"/>
          </a:p>
          <a:p>
            <a:pPr lvl="1">
              <a:buFont typeface="Arial" panose="020B0604020202020204" pitchFamily="34" charset="0"/>
              <a:buChar char="•"/>
            </a:pPr>
            <a:r>
              <a:rPr lang="en-US" sz="1200" dirty="0" err="1" smtClean="0"/>
              <a:t>Integracja</a:t>
            </a:r>
            <a:r>
              <a:rPr lang="en-US" sz="1200" dirty="0" smtClean="0"/>
              <a:t> z </a:t>
            </a:r>
            <a:r>
              <a:rPr lang="pl-PL" sz="1200" dirty="0" smtClean="0"/>
              <a:t>innym oprogramowaniem</a:t>
            </a:r>
          </a:p>
          <a:p>
            <a:pPr lvl="1">
              <a:buFont typeface="Arial" panose="020B0604020202020204" pitchFamily="34" charset="0"/>
              <a:buChar char="•"/>
            </a:pPr>
            <a:r>
              <a:rPr lang="pl-PL" sz="1200" dirty="0"/>
              <a:t>Darmowa wersja</a:t>
            </a:r>
          </a:p>
          <a:p>
            <a:pPr lvl="1">
              <a:buFont typeface="Arial" panose="020B0604020202020204" pitchFamily="34" charset="0"/>
              <a:buChar char="•"/>
            </a:pPr>
            <a:r>
              <a:rPr lang="pl-PL" sz="1200" dirty="0"/>
              <a:t>Ponad 35.000 wdrożeń w przemyśle (m. in. w PayPal, Intel, Cisco, Ebay, Volkswagen, LuftHansa, Siemens)</a:t>
            </a:r>
          </a:p>
          <a:p>
            <a:pPr lvl="1">
              <a:buFont typeface="Arial" panose="020B0604020202020204" pitchFamily="34" charset="0"/>
              <a:buChar char="•"/>
            </a:pPr>
            <a:endParaRPr lang="pl-PL" sz="1200" dirty="0" smtClean="0"/>
          </a:p>
        </p:txBody>
      </p:sp>
      <p:sp>
        <p:nvSpPr>
          <p:cNvPr id="13" name="Content Placeholder 1"/>
          <p:cNvSpPr txBox="1">
            <a:spLocks/>
          </p:cNvSpPr>
          <p:nvPr/>
        </p:nvSpPr>
        <p:spPr>
          <a:xfrm>
            <a:off x="3056467" y="1962150"/>
            <a:ext cx="5715000" cy="860032"/>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pPr>
            <a:r>
              <a:rPr lang="pl-PL" sz="1200" b="1" dirty="0" smtClean="0">
                <a:solidFill>
                  <a:schemeClr val="bg2">
                    <a:lumMod val="50000"/>
                  </a:schemeClr>
                </a:solidFill>
              </a:rPr>
              <a:t>Forma prezentacji poszczególnych etapów</a:t>
            </a:r>
            <a:r>
              <a:rPr lang="pl-PL" sz="1200" dirty="0" smtClean="0"/>
              <a:t/>
            </a:r>
            <a:br>
              <a:rPr lang="pl-PL" sz="1200" dirty="0" smtClean="0"/>
            </a:br>
            <a:r>
              <a:rPr lang="pl-PL" sz="1100" dirty="0"/>
              <a:t>Treść naukowa: co, jak, dlaczego i jakie korzyści</a:t>
            </a:r>
            <a:r>
              <a:rPr lang="pl-PL" sz="1100" dirty="0" smtClean="0"/>
              <a:t/>
            </a:r>
            <a:br>
              <a:rPr lang="pl-PL" sz="1100" dirty="0" smtClean="0"/>
            </a:br>
            <a:r>
              <a:rPr lang="pl-PL" sz="1100" dirty="0" smtClean="0"/>
              <a:t>Treść praktyczna: jak to zrealizować w RapidMinerze</a:t>
            </a:r>
          </a:p>
        </p:txBody>
      </p:sp>
    </p:spTree>
    <p:extLst>
      <p:ext uri="{BB962C8B-B14F-4D97-AF65-F5344CB8AC3E}">
        <p14:creationId xmlns:p14="http://schemas.microsoft.com/office/powerpoint/2010/main" val="25902615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 calcmode="lin" valueType="num">
                                      <p:cBhvr>
                                        <p:cTn id="3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p:bldP spid="11" grpId="0"/>
      <p:bldP spid="12"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0"/>
            <a:ext cx="8915400" cy="895350"/>
          </a:xfrm>
        </p:spPr>
        <p:txBody>
          <a:bodyPr>
            <a:noAutofit/>
          </a:bodyPr>
          <a:lstStyle/>
          <a:p>
            <a:r>
              <a:rPr lang="pl-PL" sz="3200" dirty="0" smtClean="0">
                <a:solidFill>
                  <a:schemeClr val="bg2">
                    <a:lumMod val="50000"/>
                  </a:schemeClr>
                </a:solidFill>
              </a:rPr>
              <a:t>Selekcja Wektorów – Klasyfikacja, Komitety</a:t>
            </a:r>
            <a:endParaRPr lang="en-US" sz="3200" dirty="0">
              <a:solidFill>
                <a:schemeClr val="bg2">
                  <a:lumMod val="50000"/>
                </a:schemeClr>
              </a:solidFill>
            </a:endParaRPr>
          </a:p>
        </p:txBody>
      </p:sp>
      <p:sp>
        <p:nvSpPr>
          <p:cNvPr id="15" name="Content Placeholder 1"/>
          <p:cNvSpPr txBox="1">
            <a:spLocks/>
          </p:cNvSpPr>
          <p:nvPr/>
        </p:nvSpPr>
        <p:spPr>
          <a:xfrm>
            <a:off x="3242732" y="4309533"/>
            <a:ext cx="5825067" cy="447888"/>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sz="18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960120"/>
            <a:ext cx="5257800" cy="3944445"/>
          </a:xfrm>
          <a:prstGeom prst="rect">
            <a:avLst/>
          </a:prstGeom>
        </p:spPr>
      </p:pic>
      <p:sp>
        <p:nvSpPr>
          <p:cNvPr id="11" name="Rectangle 10"/>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12" name="Rectangle 11"/>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spTree>
    <p:extLst>
      <p:ext uri="{BB962C8B-B14F-4D97-AF65-F5344CB8AC3E}">
        <p14:creationId xmlns:p14="http://schemas.microsoft.com/office/powerpoint/2010/main" val="2171563169"/>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0400" y="0"/>
            <a:ext cx="5181600" cy="1276350"/>
          </a:xfrm>
        </p:spPr>
        <p:txBody>
          <a:bodyPr>
            <a:noAutofit/>
          </a:bodyPr>
          <a:lstStyle/>
          <a:p>
            <a:r>
              <a:rPr lang="pl-PL" sz="3200" dirty="0" smtClean="0">
                <a:solidFill>
                  <a:schemeClr val="bg2">
                    <a:lumMod val="50000"/>
                  </a:schemeClr>
                </a:solidFill>
              </a:rPr>
              <a:t>Plan Prezentacji</a:t>
            </a:r>
            <a:endParaRPr lang="en-US" sz="3200" dirty="0">
              <a:solidFill>
                <a:schemeClr val="bg2">
                  <a:lumMod val="50000"/>
                </a:schemeClr>
              </a:solidFill>
            </a:endParaRPr>
          </a:p>
        </p:txBody>
      </p:sp>
      <p:sp>
        <p:nvSpPr>
          <p:cNvPr id="7" name="Content Placeholder 1"/>
          <p:cNvSpPr txBox="1">
            <a:spLocks/>
          </p:cNvSpPr>
          <p:nvPr/>
        </p:nvSpPr>
        <p:spPr>
          <a:xfrm>
            <a:off x="3095382" y="1335382"/>
            <a:ext cx="5870448" cy="3352801"/>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pPr>
            <a:r>
              <a:rPr lang="pl-PL" sz="1800" dirty="0" smtClean="0"/>
              <a:t>Wprowadzenie</a:t>
            </a:r>
          </a:p>
          <a:p>
            <a:pPr>
              <a:lnSpc>
                <a:spcPct val="124000"/>
              </a:lnSpc>
            </a:pPr>
            <a:r>
              <a:rPr lang="pl-PL" sz="1800" dirty="0"/>
              <a:t>Demonstracja Programu RapidMiner</a:t>
            </a:r>
          </a:p>
          <a:p>
            <a:pPr>
              <a:lnSpc>
                <a:spcPct val="124000"/>
              </a:lnSpc>
            </a:pPr>
            <a:r>
              <a:rPr lang="pl-PL" sz="1800" dirty="0"/>
              <a:t>Selekcja cech – </a:t>
            </a:r>
            <a:r>
              <a:rPr lang="pl-PL" sz="1800" dirty="0" smtClean="0"/>
              <a:t>Filtry</a:t>
            </a:r>
          </a:p>
          <a:p>
            <a:pPr>
              <a:lnSpc>
                <a:spcPct val="124000"/>
              </a:lnSpc>
            </a:pPr>
            <a:r>
              <a:rPr lang="pl-PL" sz="1800" dirty="0" smtClean="0"/>
              <a:t>Selekcja cech – Wrappery</a:t>
            </a:r>
          </a:p>
          <a:p>
            <a:pPr>
              <a:lnSpc>
                <a:spcPct val="124000"/>
              </a:lnSpc>
            </a:pPr>
            <a:r>
              <a:rPr lang="pl-PL" sz="1800" dirty="0" smtClean="0"/>
              <a:t>Selekcja cech – Metody Wbudowane  </a:t>
            </a:r>
            <a:endParaRPr lang="pl-PL" sz="1800" dirty="0"/>
          </a:p>
          <a:p>
            <a:pPr>
              <a:lnSpc>
                <a:spcPct val="124000"/>
              </a:lnSpc>
            </a:pPr>
            <a:r>
              <a:rPr lang="pl-PL" sz="1800" dirty="0" smtClean="0"/>
              <a:t>Selekcja </a:t>
            </a:r>
            <a:r>
              <a:rPr lang="pl-PL" sz="1800" dirty="0"/>
              <a:t>wektorów w zagadnieniach </a:t>
            </a:r>
            <a:r>
              <a:rPr lang="pl-PL" sz="1800" dirty="0" smtClean="0"/>
              <a:t>klasyfikacji</a:t>
            </a:r>
          </a:p>
          <a:p>
            <a:pPr>
              <a:lnSpc>
                <a:spcPct val="124000"/>
              </a:lnSpc>
            </a:pPr>
            <a:r>
              <a:rPr lang="pl-PL" sz="2400" b="1" dirty="0"/>
              <a:t>Selekcja wektorów w </a:t>
            </a:r>
            <a:r>
              <a:rPr lang="pl-PL" sz="2400" b="1" dirty="0" smtClean="0"/>
              <a:t>regresji</a:t>
            </a:r>
          </a:p>
          <a:p>
            <a:pPr>
              <a:lnSpc>
                <a:spcPct val="124000"/>
              </a:lnSpc>
            </a:pPr>
            <a:r>
              <a:rPr lang="pl-PL" sz="1800" dirty="0"/>
              <a:t>Integracja selekcji cech z selekcją </a:t>
            </a:r>
            <a:r>
              <a:rPr lang="pl-PL" sz="1800" dirty="0" smtClean="0"/>
              <a:t>wektorów</a:t>
            </a:r>
          </a:p>
          <a:p>
            <a:pPr>
              <a:lnSpc>
                <a:spcPct val="124000"/>
              </a:lnSpc>
            </a:pPr>
            <a:endParaRPr lang="pl-PL" sz="1800" dirty="0" smtClean="0"/>
          </a:p>
        </p:txBody>
      </p:sp>
      <p:sp>
        <p:nvSpPr>
          <p:cNvPr id="15" name="Content Placeholder 1"/>
          <p:cNvSpPr txBox="1">
            <a:spLocks/>
          </p:cNvSpPr>
          <p:nvPr/>
        </p:nvSpPr>
        <p:spPr>
          <a:xfrm>
            <a:off x="3242732" y="4309533"/>
            <a:ext cx="5825067" cy="447888"/>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sz="1800" dirty="0"/>
          </a:p>
        </p:txBody>
      </p:sp>
      <p:sp>
        <p:nvSpPr>
          <p:cNvPr id="10" name="Rectangle 9"/>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11" name="Rectangle 10"/>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spTree>
    <p:extLst>
      <p:ext uri="{BB962C8B-B14F-4D97-AF65-F5344CB8AC3E}">
        <p14:creationId xmlns:p14="http://schemas.microsoft.com/office/powerpoint/2010/main" val="4018528074"/>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0"/>
            <a:ext cx="6858000" cy="895350"/>
          </a:xfrm>
        </p:spPr>
        <p:txBody>
          <a:bodyPr>
            <a:noAutofit/>
          </a:bodyPr>
          <a:lstStyle/>
          <a:p>
            <a:r>
              <a:rPr lang="pl-PL" sz="3200" dirty="0" smtClean="0">
                <a:solidFill>
                  <a:schemeClr val="bg2">
                    <a:lumMod val="50000"/>
                  </a:schemeClr>
                </a:solidFill>
              </a:rPr>
              <a:t>Selekcja Wektorów - Regresja</a:t>
            </a:r>
            <a:endParaRPr lang="en-US" sz="3200" dirty="0">
              <a:solidFill>
                <a:schemeClr val="bg2">
                  <a:lumMod val="50000"/>
                </a:schemeClr>
              </a:solidFill>
            </a:endParaRPr>
          </a:p>
        </p:txBody>
      </p:sp>
      <p:sp>
        <p:nvSpPr>
          <p:cNvPr id="6" name="TextBox 5"/>
          <p:cNvSpPr txBox="1"/>
          <p:nvPr/>
        </p:nvSpPr>
        <p:spPr>
          <a:xfrm>
            <a:off x="3962400" y="1583871"/>
            <a:ext cx="4724400" cy="2185214"/>
          </a:xfrm>
          <a:prstGeom prst="rect">
            <a:avLst/>
          </a:prstGeom>
          <a:noFill/>
        </p:spPr>
        <p:txBody>
          <a:bodyPr wrap="square" rtlCol="0">
            <a:spAutoFit/>
          </a:bodyPr>
          <a:lstStyle/>
          <a:p>
            <a:r>
              <a:rPr lang="pl-PL" b="1" dirty="0" smtClean="0"/>
              <a:t>Met. 1. </a:t>
            </a:r>
          </a:p>
          <a:p>
            <a:r>
              <a:rPr lang="pl-PL" sz="1600" dirty="0" smtClean="0"/>
              <a:t>Dyskretyzacja wyjścia </a:t>
            </a:r>
            <a:br>
              <a:rPr lang="pl-PL" sz="1600" dirty="0" smtClean="0"/>
            </a:br>
            <a:r>
              <a:rPr lang="pl-PL" sz="1600" dirty="0" smtClean="0"/>
              <a:t>i zamiana na zagadnienie wieloklasowe.</a:t>
            </a:r>
          </a:p>
          <a:p>
            <a:endParaRPr lang="pl-PL" dirty="0" smtClean="0"/>
          </a:p>
          <a:p>
            <a:endParaRPr lang="pl-PL" dirty="0"/>
          </a:p>
          <a:p>
            <a:r>
              <a:rPr lang="pl-PL" b="1" dirty="0" smtClean="0"/>
              <a:t>Met. 2. </a:t>
            </a:r>
          </a:p>
          <a:p>
            <a:r>
              <a:rPr lang="pl-PL" sz="1600" dirty="0" smtClean="0"/>
              <a:t>Zastąpienie pojęcia „tej samej klasy” </a:t>
            </a:r>
            <a:br>
              <a:rPr lang="pl-PL" sz="1600" dirty="0" smtClean="0"/>
            </a:br>
            <a:r>
              <a:rPr lang="pl-PL" sz="1600" dirty="0" smtClean="0"/>
              <a:t>progiem odległości.</a:t>
            </a:r>
          </a:p>
        </p:txBody>
      </p:sp>
      <p:sp>
        <p:nvSpPr>
          <p:cNvPr id="10" name="Rectangle 9"/>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11" name="Rectangle 10"/>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spTree>
    <p:extLst>
      <p:ext uri="{BB962C8B-B14F-4D97-AF65-F5344CB8AC3E}">
        <p14:creationId xmlns:p14="http://schemas.microsoft.com/office/powerpoint/2010/main" val="3641857718"/>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0"/>
            <a:ext cx="6858000" cy="895350"/>
          </a:xfrm>
        </p:spPr>
        <p:txBody>
          <a:bodyPr>
            <a:noAutofit/>
          </a:bodyPr>
          <a:lstStyle/>
          <a:p>
            <a:r>
              <a:rPr lang="pl-PL" sz="3200" dirty="0" smtClean="0">
                <a:solidFill>
                  <a:schemeClr val="bg2">
                    <a:lumMod val="50000"/>
                  </a:schemeClr>
                </a:solidFill>
              </a:rPr>
              <a:t>Selekcja Wektorów - Regresja</a:t>
            </a:r>
            <a:endParaRPr lang="en-US" sz="3200" dirty="0">
              <a:solidFill>
                <a:schemeClr val="bg2">
                  <a:lumMod val="50000"/>
                </a:schemeClr>
              </a:solidFill>
            </a:endParaRPr>
          </a:p>
        </p:txBody>
      </p:sp>
      <p:sp>
        <p:nvSpPr>
          <p:cNvPr id="15" name="Content Placeholder 1"/>
          <p:cNvSpPr txBox="1">
            <a:spLocks/>
          </p:cNvSpPr>
          <p:nvPr/>
        </p:nvSpPr>
        <p:spPr>
          <a:xfrm>
            <a:off x="3242732" y="4309533"/>
            <a:ext cx="5825067" cy="447888"/>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9067" y="1428750"/>
            <a:ext cx="2828821" cy="2392091"/>
          </a:xfrm>
          <a:prstGeom prst="rect">
            <a:avLst/>
          </a:prstGeom>
        </p:spPr>
      </p:pic>
      <p:sp>
        <p:nvSpPr>
          <p:cNvPr id="10" name="Rectangle 9"/>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11" name="Rectangle 10"/>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1052898"/>
            <a:ext cx="3072241" cy="3347651"/>
          </a:xfrm>
          <a:prstGeom prst="rect">
            <a:avLst/>
          </a:prstGeom>
        </p:spPr>
      </p:pic>
    </p:spTree>
    <p:extLst>
      <p:ext uri="{BB962C8B-B14F-4D97-AF65-F5344CB8AC3E}">
        <p14:creationId xmlns:p14="http://schemas.microsoft.com/office/powerpoint/2010/main" val="550735430"/>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0"/>
            <a:ext cx="6858000" cy="895350"/>
          </a:xfrm>
        </p:spPr>
        <p:txBody>
          <a:bodyPr>
            <a:noAutofit/>
          </a:bodyPr>
          <a:lstStyle/>
          <a:p>
            <a:r>
              <a:rPr lang="pl-PL" sz="3200" dirty="0" smtClean="0">
                <a:solidFill>
                  <a:schemeClr val="bg2">
                    <a:lumMod val="50000"/>
                  </a:schemeClr>
                </a:solidFill>
              </a:rPr>
              <a:t>Selekcja Wektorów - Regresja</a:t>
            </a:r>
            <a:endParaRPr lang="en-US" sz="3200" dirty="0">
              <a:solidFill>
                <a:schemeClr val="bg2">
                  <a:lumMod val="50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051560"/>
            <a:ext cx="3032588" cy="3747513"/>
          </a:xfrm>
          <a:prstGeom prst="rect">
            <a:avLst/>
          </a:prstGeom>
        </p:spPr>
      </p:pic>
      <p:sp>
        <p:nvSpPr>
          <p:cNvPr id="10" name="Rectangle 9"/>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11" name="Rectangle 10"/>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9067" y="1428750"/>
            <a:ext cx="2828821" cy="2392091"/>
          </a:xfrm>
          <a:prstGeom prst="rect">
            <a:avLst/>
          </a:prstGeom>
        </p:spPr>
      </p:pic>
    </p:spTree>
    <p:extLst>
      <p:ext uri="{BB962C8B-B14F-4D97-AF65-F5344CB8AC3E}">
        <p14:creationId xmlns:p14="http://schemas.microsoft.com/office/powerpoint/2010/main" val="2812224291"/>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8753" y="0"/>
            <a:ext cx="8326647" cy="895350"/>
          </a:xfrm>
        </p:spPr>
        <p:txBody>
          <a:bodyPr>
            <a:noAutofit/>
          </a:bodyPr>
          <a:lstStyle/>
          <a:p>
            <a:r>
              <a:rPr lang="pl-PL" sz="3200" dirty="0" smtClean="0">
                <a:solidFill>
                  <a:schemeClr val="bg2">
                    <a:lumMod val="50000"/>
                  </a:schemeClr>
                </a:solidFill>
              </a:rPr>
              <a:t>Selekcja Wektorów – Regresja, Komitety</a:t>
            </a:r>
            <a:endParaRPr lang="en-US" sz="3200" dirty="0">
              <a:solidFill>
                <a:schemeClr val="bg2">
                  <a:lumMod val="50000"/>
                </a:schemeClr>
              </a:solidFill>
            </a:endParaRPr>
          </a:p>
        </p:txBody>
      </p:sp>
      <p:sp>
        <p:nvSpPr>
          <p:cNvPr id="15" name="Content Placeholder 1"/>
          <p:cNvSpPr txBox="1">
            <a:spLocks/>
          </p:cNvSpPr>
          <p:nvPr/>
        </p:nvSpPr>
        <p:spPr>
          <a:xfrm>
            <a:off x="3242732" y="4309533"/>
            <a:ext cx="5825067" cy="447888"/>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960120"/>
            <a:ext cx="5246914" cy="3936278"/>
          </a:xfrm>
          <a:prstGeom prst="rect">
            <a:avLst/>
          </a:prstGeom>
        </p:spPr>
      </p:pic>
      <p:sp>
        <p:nvSpPr>
          <p:cNvPr id="10" name="Rectangle 9"/>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11" name="Rectangle 10"/>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spTree>
    <p:extLst>
      <p:ext uri="{BB962C8B-B14F-4D97-AF65-F5344CB8AC3E}">
        <p14:creationId xmlns:p14="http://schemas.microsoft.com/office/powerpoint/2010/main" val="3105116265"/>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0400" y="0"/>
            <a:ext cx="5181600" cy="1276350"/>
          </a:xfrm>
        </p:spPr>
        <p:txBody>
          <a:bodyPr>
            <a:noAutofit/>
          </a:bodyPr>
          <a:lstStyle/>
          <a:p>
            <a:r>
              <a:rPr lang="pl-PL" sz="3200" dirty="0" smtClean="0">
                <a:solidFill>
                  <a:schemeClr val="bg2">
                    <a:lumMod val="50000"/>
                  </a:schemeClr>
                </a:solidFill>
              </a:rPr>
              <a:t>Plan Prezentacji</a:t>
            </a:r>
            <a:endParaRPr lang="en-US" sz="3200" dirty="0">
              <a:solidFill>
                <a:schemeClr val="bg2">
                  <a:lumMod val="50000"/>
                </a:schemeClr>
              </a:solidFill>
            </a:endParaRPr>
          </a:p>
        </p:txBody>
      </p:sp>
      <p:sp>
        <p:nvSpPr>
          <p:cNvPr id="7" name="Content Placeholder 1"/>
          <p:cNvSpPr txBox="1">
            <a:spLocks/>
          </p:cNvSpPr>
          <p:nvPr/>
        </p:nvSpPr>
        <p:spPr>
          <a:xfrm>
            <a:off x="3112315" y="1180676"/>
            <a:ext cx="5870448" cy="3753274"/>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pPr>
            <a:r>
              <a:rPr lang="pl-PL" sz="1800" dirty="0" smtClean="0"/>
              <a:t>Wprowadzenie</a:t>
            </a:r>
          </a:p>
          <a:p>
            <a:pPr>
              <a:lnSpc>
                <a:spcPct val="124000"/>
              </a:lnSpc>
            </a:pPr>
            <a:r>
              <a:rPr lang="pl-PL" sz="1800" dirty="0"/>
              <a:t>Demonstracja Programu RapidMiner</a:t>
            </a:r>
          </a:p>
          <a:p>
            <a:pPr>
              <a:lnSpc>
                <a:spcPct val="124000"/>
              </a:lnSpc>
            </a:pPr>
            <a:r>
              <a:rPr lang="pl-PL" sz="1800" dirty="0"/>
              <a:t>Selekcja cech – </a:t>
            </a:r>
            <a:r>
              <a:rPr lang="pl-PL" sz="1800" dirty="0" smtClean="0"/>
              <a:t>Filtry</a:t>
            </a:r>
          </a:p>
          <a:p>
            <a:pPr>
              <a:lnSpc>
                <a:spcPct val="124000"/>
              </a:lnSpc>
            </a:pPr>
            <a:r>
              <a:rPr lang="pl-PL" sz="1800" dirty="0" smtClean="0"/>
              <a:t>Selekcja cech – Wrappery</a:t>
            </a:r>
          </a:p>
          <a:p>
            <a:pPr>
              <a:lnSpc>
                <a:spcPct val="124000"/>
              </a:lnSpc>
            </a:pPr>
            <a:r>
              <a:rPr lang="pl-PL" sz="1800" dirty="0" smtClean="0"/>
              <a:t>Selekcja cech – Metody Wbudowane  </a:t>
            </a:r>
            <a:endParaRPr lang="pl-PL" sz="1800" dirty="0"/>
          </a:p>
          <a:p>
            <a:pPr>
              <a:lnSpc>
                <a:spcPct val="124000"/>
              </a:lnSpc>
            </a:pPr>
            <a:r>
              <a:rPr lang="pl-PL" sz="1800" dirty="0" smtClean="0"/>
              <a:t>Selekcja </a:t>
            </a:r>
            <a:r>
              <a:rPr lang="pl-PL" sz="1800" dirty="0"/>
              <a:t>wektorów w zagadnieniach </a:t>
            </a:r>
            <a:r>
              <a:rPr lang="pl-PL" sz="1800" dirty="0" smtClean="0"/>
              <a:t>klasyfikacji</a:t>
            </a:r>
          </a:p>
          <a:p>
            <a:pPr>
              <a:lnSpc>
                <a:spcPct val="124000"/>
              </a:lnSpc>
            </a:pPr>
            <a:r>
              <a:rPr lang="pl-PL" sz="1800" dirty="0"/>
              <a:t>Selekcja wektorów w zagadnieniach </a:t>
            </a:r>
            <a:r>
              <a:rPr lang="pl-PL" sz="1800" dirty="0" smtClean="0"/>
              <a:t>regresji</a:t>
            </a:r>
          </a:p>
          <a:p>
            <a:pPr>
              <a:lnSpc>
                <a:spcPct val="124000"/>
              </a:lnSpc>
            </a:pPr>
            <a:r>
              <a:rPr lang="pl-PL" sz="2400" b="1" dirty="0"/>
              <a:t>Integracja selekcji cech </a:t>
            </a:r>
            <a:r>
              <a:rPr lang="pl-PL" sz="2400" b="1" dirty="0" smtClean="0"/>
              <a:t/>
            </a:r>
            <a:br>
              <a:rPr lang="pl-PL" sz="2400" b="1" dirty="0" smtClean="0"/>
            </a:br>
            <a:r>
              <a:rPr lang="pl-PL" sz="2400" b="1" dirty="0" smtClean="0"/>
              <a:t>             z </a:t>
            </a:r>
            <a:r>
              <a:rPr lang="pl-PL" sz="2400" b="1" dirty="0"/>
              <a:t>selekcją </a:t>
            </a:r>
            <a:r>
              <a:rPr lang="pl-PL" sz="2400" b="1" dirty="0" smtClean="0"/>
              <a:t>wektorów</a:t>
            </a:r>
          </a:p>
          <a:p>
            <a:pPr>
              <a:lnSpc>
                <a:spcPct val="124000"/>
              </a:lnSpc>
            </a:pPr>
            <a:endParaRPr lang="pl-PL" sz="1800" dirty="0" smtClean="0"/>
          </a:p>
        </p:txBody>
      </p:sp>
      <p:sp>
        <p:nvSpPr>
          <p:cNvPr id="15" name="Content Placeholder 1"/>
          <p:cNvSpPr txBox="1">
            <a:spLocks/>
          </p:cNvSpPr>
          <p:nvPr/>
        </p:nvSpPr>
        <p:spPr>
          <a:xfrm>
            <a:off x="3242732" y="4309533"/>
            <a:ext cx="5825067" cy="447888"/>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sz="1800" dirty="0"/>
          </a:p>
        </p:txBody>
      </p:sp>
      <p:sp>
        <p:nvSpPr>
          <p:cNvPr id="10" name="Rectangle 9"/>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11" name="Rectangle 10"/>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spTree>
    <p:extLst>
      <p:ext uri="{BB962C8B-B14F-4D97-AF65-F5344CB8AC3E}">
        <p14:creationId xmlns:p14="http://schemas.microsoft.com/office/powerpoint/2010/main" val="4018528074"/>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noGrp="1"/>
          </p:cNvSpPr>
          <p:nvPr>
            <p:ph type="title"/>
          </p:nvPr>
        </p:nvSpPr>
        <p:spPr>
          <a:xfrm>
            <a:off x="-1" y="0"/>
            <a:ext cx="9144001" cy="742950"/>
          </a:xfrm>
        </p:spPr>
        <p:txBody>
          <a:bodyPr>
            <a:noAutofit/>
          </a:bodyPr>
          <a:lstStyle/>
          <a:p>
            <a:pPr algn="ctr"/>
            <a:r>
              <a:rPr lang="pl-PL" sz="3000" dirty="0" smtClean="0">
                <a:solidFill>
                  <a:schemeClr val="bg2">
                    <a:lumMod val="50000"/>
                  </a:schemeClr>
                </a:solidFill>
              </a:rPr>
              <a:t>Integracja Selekcji Cech z Selekcją </a:t>
            </a:r>
            <a:r>
              <a:rPr lang="pl-PL" sz="3000" dirty="0">
                <a:solidFill>
                  <a:schemeClr val="bg2">
                    <a:lumMod val="50000"/>
                  </a:schemeClr>
                </a:solidFill>
              </a:rPr>
              <a:t>W</a:t>
            </a:r>
            <a:r>
              <a:rPr lang="pl-PL" sz="3000" dirty="0" smtClean="0">
                <a:solidFill>
                  <a:schemeClr val="bg2">
                    <a:lumMod val="50000"/>
                  </a:schemeClr>
                </a:solidFill>
              </a:rPr>
              <a:t>ektorów</a:t>
            </a:r>
            <a:endParaRPr lang="en-US" sz="3000" dirty="0">
              <a:solidFill>
                <a:schemeClr val="bg2">
                  <a:lumMod val="50000"/>
                </a:schemeClr>
              </a:solidFill>
            </a:endParaRPr>
          </a:p>
        </p:txBody>
      </p:sp>
      <p:sp>
        <p:nvSpPr>
          <p:cNvPr id="16" name="Rectangle 15"/>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19" name="Rectangle 18"/>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sp>
        <p:nvSpPr>
          <p:cNvPr id="2" name="Rectangle 1"/>
          <p:cNvSpPr/>
          <p:nvPr/>
        </p:nvSpPr>
        <p:spPr>
          <a:xfrm>
            <a:off x="4038600" y="1504950"/>
            <a:ext cx="4665133" cy="1015663"/>
          </a:xfrm>
          <a:prstGeom prst="rect">
            <a:avLst/>
          </a:prstGeom>
        </p:spPr>
        <p:txBody>
          <a:bodyPr wrap="square">
            <a:spAutoFit/>
          </a:bodyPr>
          <a:lstStyle/>
          <a:p>
            <a:r>
              <a:rPr lang="pl-PL" sz="1200" dirty="0"/>
              <a:t>Selekcja cech i selekcja wektorów są zagadnieniami wzajemnie powiązanymi ponieważ odrzucenie pewnych cech może zmieniać zbiór wektorów przeznaczony do odrzucenia, jak i odrzucenie pewnych wektorów może zmieniać zbiór cech które należy odrzucić</a:t>
            </a:r>
            <a:r>
              <a:rPr lang="pl-PL" sz="1200" dirty="0" smtClean="0"/>
              <a:t>.</a:t>
            </a:r>
            <a:endParaRPr lang="en-US" sz="1200" dirty="0"/>
          </a:p>
        </p:txBody>
      </p:sp>
      <p:sp>
        <p:nvSpPr>
          <p:cNvPr id="6" name="Rectangle 5"/>
          <p:cNvSpPr/>
          <p:nvPr/>
        </p:nvSpPr>
        <p:spPr>
          <a:xfrm>
            <a:off x="4047067" y="3028950"/>
            <a:ext cx="4665133" cy="830997"/>
          </a:xfrm>
          <a:prstGeom prst="rect">
            <a:avLst/>
          </a:prstGeom>
        </p:spPr>
        <p:txBody>
          <a:bodyPr wrap="square">
            <a:spAutoFit/>
          </a:bodyPr>
          <a:lstStyle/>
          <a:p>
            <a:r>
              <a:rPr lang="pl-PL" sz="1200" dirty="0" smtClean="0"/>
              <a:t>Na </a:t>
            </a:r>
            <a:r>
              <a:rPr lang="pl-PL" sz="1200" dirty="0"/>
              <a:t>tym etapie prac nie dysponujemy jeszcze </a:t>
            </a:r>
            <a:r>
              <a:rPr lang="pl-PL" sz="1200" dirty="0" smtClean="0"/>
              <a:t>poprawnie </a:t>
            </a:r>
            <a:br>
              <a:rPr lang="pl-PL" sz="1200" dirty="0" smtClean="0"/>
            </a:br>
            <a:r>
              <a:rPr lang="pl-PL" sz="1200" dirty="0" smtClean="0"/>
              <a:t>i efektywnie </a:t>
            </a:r>
            <a:r>
              <a:rPr lang="pl-PL" sz="1200" dirty="0"/>
              <a:t>działającym modułem RapidMinera, </a:t>
            </a:r>
            <a:r>
              <a:rPr lang="pl-PL" sz="1200" dirty="0" smtClean="0"/>
              <a:t>więc </a:t>
            </a:r>
            <a:r>
              <a:rPr lang="pl-PL" sz="1200" dirty="0"/>
              <a:t>nie będzie demonstracji do tego rozdziału.</a:t>
            </a:r>
            <a:endParaRPr lang="en-US" sz="1200" dirty="0"/>
          </a:p>
          <a:p>
            <a:endParaRPr lang="en-US" sz="1200" dirty="0"/>
          </a:p>
        </p:txBody>
      </p:sp>
    </p:spTree>
    <p:extLst>
      <p:ext uri="{BB962C8B-B14F-4D97-AF65-F5344CB8AC3E}">
        <p14:creationId xmlns:p14="http://schemas.microsoft.com/office/powerpoint/2010/main" val="17180771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6597" y="1045633"/>
            <a:ext cx="5740239" cy="1892826"/>
          </a:xfrm>
          <a:prstGeom prst="rect">
            <a:avLst/>
          </a:prstGeom>
        </p:spPr>
        <p:txBody>
          <a:bodyPr wrap="square">
            <a:spAutoFit/>
          </a:bodyPr>
          <a:lstStyle/>
          <a:p>
            <a:r>
              <a:rPr lang="pl-PL" sz="1400" b="1" dirty="0" smtClean="0"/>
              <a:t>Optymalizacja genetyczna</a:t>
            </a:r>
          </a:p>
          <a:p>
            <a:endParaRPr lang="pl-PL" sz="1100" dirty="0" smtClean="0"/>
          </a:p>
          <a:p>
            <a:endParaRPr lang="pl-PL" sz="1100" dirty="0"/>
          </a:p>
          <a:p>
            <a:endParaRPr lang="pl-PL" sz="1100" dirty="0"/>
          </a:p>
          <a:p>
            <a:r>
              <a:rPr lang="pl-PL" sz="1100" dirty="0"/>
              <a:t> </a:t>
            </a:r>
            <a:endParaRPr lang="pl-PL" sz="1100" dirty="0" smtClean="0"/>
          </a:p>
          <a:p>
            <a:endParaRPr lang="pl-PL" sz="1100" dirty="0"/>
          </a:p>
          <a:p>
            <a:r>
              <a:rPr lang="pl-PL" sz="1200" dirty="0" smtClean="0"/>
              <a:t>Bardzo wysoki </a:t>
            </a:r>
            <a:r>
              <a:rPr lang="pl-PL" sz="1200" dirty="0"/>
              <a:t>koszt </a:t>
            </a:r>
            <a:r>
              <a:rPr lang="pl-PL" sz="1200" dirty="0" smtClean="0"/>
              <a:t>obliczeniowy. </a:t>
            </a:r>
            <a:r>
              <a:rPr lang="pl-PL" sz="1200" dirty="0"/>
              <a:t>Nawet w najbardziej optymistycznym scenariuszu przyjmując złożoność samego algorytmu ewolucyjnego O(n</a:t>
            </a:r>
            <a:r>
              <a:rPr lang="pl-PL" sz="1200" baseline="30000" dirty="0"/>
              <a:t>2</a:t>
            </a:r>
            <a:r>
              <a:rPr lang="pl-PL" sz="1200" dirty="0"/>
              <a:t>) </a:t>
            </a:r>
            <a:r>
              <a:rPr lang="pl-PL" sz="1200" dirty="0" smtClean="0"/>
              <a:t/>
            </a:r>
            <a:br>
              <a:rPr lang="pl-PL" sz="1200" dirty="0" smtClean="0"/>
            </a:br>
            <a:r>
              <a:rPr lang="pl-PL" sz="1200" dirty="0" smtClean="0"/>
              <a:t>i </a:t>
            </a:r>
            <a:r>
              <a:rPr lang="pl-PL" sz="1200" dirty="0"/>
              <a:t>modelu predykcyjnego O(n) dostajemy łącznie złożoność w najlepszym </a:t>
            </a:r>
            <a:r>
              <a:rPr lang="pl-PL" sz="1200" dirty="0" smtClean="0"/>
              <a:t>                                                                                                                                                      </a:t>
            </a:r>
            <a:r>
              <a:rPr lang="pl-PL" sz="1200" dirty="0"/>
              <a:t>razie O(n</a:t>
            </a:r>
            <a:r>
              <a:rPr lang="pl-PL" sz="1200" baseline="30000" dirty="0"/>
              <a:t>3</a:t>
            </a:r>
            <a:r>
              <a:rPr lang="pl-PL" sz="1200" dirty="0" smtClean="0"/>
              <a:t>).</a:t>
            </a:r>
            <a:endParaRPr lang="pl-PL" altLang="pl-PL" dirty="0"/>
          </a:p>
        </p:txBody>
      </p:sp>
      <p:sp>
        <p:nvSpPr>
          <p:cNvPr id="11" name="Title 2"/>
          <p:cNvSpPr>
            <a:spLocks noGrp="1"/>
          </p:cNvSpPr>
          <p:nvPr>
            <p:ph type="title"/>
          </p:nvPr>
        </p:nvSpPr>
        <p:spPr>
          <a:xfrm>
            <a:off x="-1" y="0"/>
            <a:ext cx="9144001" cy="742950"/>
          </a:xfrm>
        </p:spPr>
        <p:txBody>
          <a:bodyPr>
            <a:noAutofit/>
          </a:bodyPr>
          <a:lstStyle/>
          <a:p>
            <a:pPr algn="ctr"/>
            <a:r>
              <a:rPr lang="pl-PL" sz="3000" dirty="0">
                <a:solidFill>
                  <a:schemeClr val="bg2">
                    <a:lumMod val="50000"/>
                  </a:schemeClr>
                </a:solidFill>
              </a:rPr>
              <a:t>Integracja </a:t>
            </a:r>
            <a:r>
              <a:rPr lang="pl-PL" sz="3000" dirty="0" smtClean="0">
                <a:solidFill>
                  <a:schemeClr val="bg2">
                    <a:lumMod val="50000"/>
                  </a:schemeClr>
                </a:solidFill>
              </a:rPr>
              <a:t>Selekcji Cech z Selekcją </a:t>
            </a:r>
            <a:r>
              <a:rPr lang="pl-PL" sz="3000" dirty="0">
                <a:solidFill>
                  <a:schemeClr val="bg2">
                    <a:lumMod val="50000"/>
                  </a:schemeClr>
                </a:solidFill>
              </a:rPr>
              <a:t>W</a:t>
            </a:r>
            <a:r>
              <a:rPr lang="pl-PL" sz="3000" dirty="0" smtClean="0">
                <a:solidFill>
                  <a:schemeClr val="bg2">
                    <a:lumMod val="50000"/>
                  </a:schemeClr>
                </a:solidFill>
              </a:rPr>
              <a:t>ektorów</a:t>
            </a:r>
            <a:endParaRPr lang="en-US" sz="3000" dirty="0">
              <a:solidFill>
                <a:schemeClr val="bg2">
                  <a:lumMod val="50000"/>
                </a:schemeClr>
              </a:solidFill>
            </a:endParaRPr>
          </a:p>
        </p:txBody>
      </p:sp>
      <p:sp>
        <p:nvSpPr>
          <p:cNvPr id="16" name="Rectangle 15"/>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19" name="Rectangle 18"/>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1327340"/>
            <a:ext cx="4800963" cy="680864"/>
          </a:xfrm>
          <a:prstGeom prst="rect">
            <a:avLst/>
          </a:prstGeom>
        </p:spPr>
      </p:pic>
      <p:sp>
        <p:nvSpPr>
          <p:cNvPr id="8" name="Rectangle 7"/>
          <p:cNvSpPr/>
          <p:nvPr/>
        </p:nvSpPr>
        <p:spPr>
          <a:xfrm>
            <a:off x="3276597" y="3028950"/>
            <a:ext cx="5587839" cy="523220"/>
          </a:xfrm>
          <a:prstGeom prst="rect">
            <a:avLst/>
          </a:prstGeom>
        </p:spPr>
        <p:txBody>
          <a:bodyPr wrap="square">
            <a:spAutoFit/>
          </a:bodyPr>
          <a:lstStyle/>
          <a:p>
            <a:r>
              <a:rPr lang="pl-PL" sz="1400" b="1" dirty="0" smtClean="0"/>
              <a:t>Iteracyjnie </a:t>
            </a:r>
            <a:r>
              <a:rPr lang="pl-PL" sz="1400" b="1" dirty="0"/>
              <a:t>na przemian coraz </a:t>
            </a:r>
            <a:r>
              <a:rPr lang="pl-PL" sz="1400" b="1" dirty="0" smtClean="0"/>
              <a:t>mocniejsza </a:t>
            </a:r>
            <a:r>
              <a:rPr lang="pl-PL" sz="1400" b="1" dirty="0"/>
              <a:t>selekcję cech </a:t>
            </a:r>
            <a:r>
              <a:rPr lang="pl-PL" sz="1400" b="1" dirty="0" smtClean="0"/>
              <a:t/>
            </a:r>
            <a:br>
              <a:rPr lang="pl-PL" sz="1400" b="1" dirty="0" smtClean="0"/>
            </a:br>
            <a:r>
              <a:rPr lang="pl-PL" sz="1400" b="1" dirty="0" smtClean="0"/>
              <a:t>i </a:t>
            </a:r>
            <a:r>
              <a:rPr lang="pl-PL" sz="1400" b="1" dirty="0"/>
              <a:t>wektorów.</a:t>
            </a:r>
            <a:r>
              <a:rPr lang="pl-PL" sz="1400" dirty="0"/>
              <a:t> </a:t>
            </a:r>
            <a:r>
              <a:rPr lang="pl-PL" sz="1200" dirty="0"/>
              <a:t> </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3587381"/>
            <a:ext cx="2606343" cy="1493081"/>
          </a:xfrm>
          <a:prstGeom prst="rect">
            <a:avLst/>
          </a:prstGeom>
        </p:spPr>
      </p:pic>
      <p:sp>
        <p:nvSpPr>
          <p:cNvPr id="9" name="Rectangle 8"/>
          <p:cNvSpPr/>
          <p:nvPr/>
        </p:nvSpPr>
        <p:spPr>
          <a:xfrm>
            <a:off x="3276596" y="3718368"/>
            <a:ext cx="5587839" cy="1231106"/>
          </a:xfrm>
          <a:prstGeom prst="rect">
            <a:avLst/>
          </a:prstGeom>
        </p:spPr>
        <p:txBody>
          <a:bodyPr wrap="square">
            <a:spAutoFit/>
          </a:bodyPr>
          <a:lstStyle/>
          <a:p>
            <a:r>
              <a:rPr lang="pl-PL" sz="1400" b="1" dirty="0" smtClean="0"/>
              <a:t>Sieci neuronowe – met. wbudowana</a:t>
            </a:r>
          </a:p>
          <a:p>
            <a:r>
              <a:rPr lang="pl-PL" sz="1200" dirty="0" smtClean="0"/>
              <a:t>Mniejsza dokładność. Selekcja wektorów: poprzez </a:t>
            </a:r>
            <a:r>
              <a:rPr lang="pl-PL" sz="1200" dirty="0"/>
              <a:t>odrzucenie tych, na których nauczona sieć robi największy błąd, a w klasyfikacji także tych, na których robi najmniejszy </a:t>
            </a:r>
            <a:r>
              <a:rPr lang="pl-PL" sz="1200" dirty="0" smtClean="0"/>
              <a:t>błąd. Selekcję </a:t>
            </a:r>
            <a:r>
              <a:rPr lang="pl-PL" sz="1200" dirty="0"/>
              <a:t>cech poprzez eliminacje tych cech, a których są najmniejsze wagi w pierwszej warstwie ukrytej. </a:t>
            </a:r>
            <a:endParaRPr lang="en-US" sz="1200" dirty="0"/>
          </a:p>
          <a:p>
            <a:r>
              <a:rPr lang="pl-PL" sz="1200" dirty="0"/>
              <a:t> </a:t>
            </a:r>
            <a:endParaRPr lang="en-US" sz="1200" dirty="0"/>
          </a:p>
        </p:txBody>
      </p:sp>
    </p:spTree>
    <p:extLst>
      <p:ext uri="{BB962C8B-B14F-4D97-AF65-F5344CB8AC3E}">
        <p14:creationId xmlns:p14="http://schemas.microsoft.com/office/powerpoint/2010/main" val="752893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9467" y="256243"/>
            <a:ext cx="8572336" cy="1096307"/>
          </a:xfrm>
        </p:spPr>
        <p:txBody>
          <a:bodyPr>
            <a:normAutofit fontScale="90000"/>
          </a:bodyPr>
          <a:lstStyle/>
          <a:p>
            <a:r>
              <a:rPr lang="pl-PL" sz="3800" b="1" dirty="0"/>
              <a:t/>
            </a:r>
            <a:br>
              <a:rPr lang="pl-PL" sz="3800" b="1" dirty="0"/>
            </a:br>
            <a:r>
              <a:rPr lang="pl-PL" sz="3800" b="1" dirty="0" smtClean="0"/>
              <a:t/>
            </a:r>
            <a:br>
              <a:rPr lang="pl-PL" sz="3800" b="1" dirty="0" smtClean="0"/>
            </a:br>
            <a:endParaRPr lang="en-US" dirty="0"/>
          </a:p>
        </p:txBody>
      </p:sp>
      <p:sp>
        <p:nvSpPr>
          <p:cNvPr id="5" name="Subtitle 2"/>
          <p:cNvSpPr txBox="1">
            <a:spLocks/>
          </p:cNvSpPr>
          <p:nvPr/>
        </p:nvSpPr>
        <p:spPr>
          <a:xfrm>
            <a:off x="6121399" y="4324350"/>
            <a:ext cx="2514600" cy="734324"/>
          </a:xfrm>
          <a:prstGeom prst="rect">
            <a:avLst/>
          </a:prstGeom>
        </p:spPr>
        <p:txBody>
          <a:bodyPr vert="horz" lIns="45720" rIns="45720">
            <a:norm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r>
              <a:rPr lang="pl-PL" sz="1400" b="1" dirty="0" smtClean="0">
                <a:solidFill>
                  <a:schemeClr val="bg1"/>
                </a:solidFill>
              </a:rPr>
              <a:t>Mirosław Kordos</a:t>
            </a:r>
            <a:r>
              <a:rPr lang="pl-PL" sz="1800" b="1" dirty="0" smtClean="0">
                <a:solidFill>
                  <a:schemeClr val="bg1"/>
                </a:solidFill>
              </a:rPr>
              <a:t> </a:t>
            </a:r>
          </a:p>
          <a:p>
            <a:r>
              <a:rPr lang="pl-PL" sz="1400" b="1" dirty="0" smtClean="0">
                <a:solidFill>
                  <a:schemeClr val="bg1"/>
                </a:solidFill>
              </a:rPr>
              <a:t>lipiec 2015</a:t>
            </a:r>
            <a:endParaRPr lang="en-US" sz="1400" b="1" dirty="0">
              <a:solidFill>
                <a:schemeClr val="bg1"/>
              </a:solidFill>
            </a:endParaRPr>
          </a:p>
        </p:txBody>
      </p:sp>
      <p:sp>
        <p:nvSpPr>
          <p:cNvPr id="7" name="TextBox 6"/>
          <p:cNvSpPr txBox="1"/>
          <p:nvPr/>
        </p:nvSpPr>
        <p:spPr>
          <a:xfrm>
            <a:off x="4614333" y="2343150"/>
            <a:ext cx="4055533" cy="1107996"/>
          </a:xfrm>
          <a:prstGeom prst="rect">
            <a:avLst/>
          </a:prstGeom>
          <a:noFill/>
        </p:spPr>
        <p:txBody>
          <a:bodyPr wrap="square" rtlCol="0">
            <a:spAutoFit/>
          </a:bodyPr>
          <a:lstStyle/>
          <a:p>
            <a:pPr algn="r"/>
            <a:r>
              <a:rPr lang="pl-PL" sz="1600" b="1" dirty="0" smtClean="0"/>
              <a:t>procesy, zbiory danych, </a:t>
            </a:r>
          </a:p>
          <a:p>
            <a:pPr algn="r"/>
            <a:r>
              <a:rPr lang="pl-PL" sz="1600" b="1" dirty="0" smtClean="0"/>
              <a:t>literatura i inne materiały </a:t>
            </a:r>
          </a:p>
          <a:p>
            <a:pPr algn="r"/>
            <a:r>
              <a:rPr lang="pl-PL" sz="1600" b="1" dirty="0" smtClean="0"/>
              <a:t>wykorzystane w prezentacji:</a:t>
            </a:r>
            <a:r>
              <a:rPr lang="pl-PL" sz="1600" b="1" dirty="0" smtClean="0">
                <a:solidFill>
                  <a:schemeClr val="bg2">
                    <a:lumMod val="50000"/>
                  </a:schemeClr>
                </a:solidFill>
              </a:rPr>
              <a:t/>
            </a:r>
            <a:br>
              <a:rPr lang="pl-PL" sz="1600" b="1" dirty="0" smtClean="0">
                <a:solidFill>
                  <a:schemeClr val="bg2">
                    <a:lumMod val="50000"/>
                  </a:schemeClr>
                </a:solidFill>
              </a:rPr>
            </a:br>
            <a:r>
              <a:rPr lang="pl-PL" b="1" dirty="0" smtClean="0">
                <a:solidFill>
                  <a:schemeClr val="bg2">
                    <a:lumMod val="50000"/>
                  </a:schemeClr>
                </a:solidFill>
              </a:rPr>
              <a:t> </a:t>
            </a:r>
            <a:r>
              <a:rPr lang="pl-PL" b="1" dirty="0" smtClean="0">
                <a:solidFill>
                  <a:schemeClr val="bg2">
                    <a:lumMod val="50000"/>
                  </a:schemeClr>
                </a:solidFill>
                <a:hlinkClick r:id="rId2"/>
              </a:rPr>
              <a:t>www.kordos.com/pw</a:t>
            </a:r>
            <a:endParaRPr lang="en-US" b="1" dirty="0">
              <a:solidFill>
                <a:schemeClr val="bg2">
                  <a:lumMod val="50000"/>
                </a:schemeClr>
              </a:solidFill>
            </a:endParaRPr>
          </a:p>
        </p:txBody>
      </p:sp>
      <p:sp>
        <p:nvSpPr>
          <p:cNvPr id="3" name="TextBox 2"/>
          <p:cNvSpPr txBox="1"/>
          <p:nvPr/>
        </p:nvSpPr>
        <p:spPr>
          <a:xfrm>
            <a:off x="194733" y="4689342"/>
            <a:ext cx="5689600" cy="369332"/>
          </a:xfrm>
          <a:prstGeom prst="rect">
            <a:avLst/>
          </a:prstGeom>
          <a:noFill/>
        </p:spPr>
        <p:txBody>
          <a:bodyPr wrap="square" rtlCol="0">
            <a:spAutoFit/>
          </a:bodyPr>
          <a:lstStyle/>
          <a:p>
            <a:r>
              <a:rPr lang="en-US" sz="900" smtClean="0"/>
              <a:t>O</a:t>
            </a:r>
            <a:r>
              <a:rPr lang="pl-PL" sz="900" smtClean="0"/>
              <a:t>programowanie </a:t>
            </a:r>
            <a:r>
              <a:rPr lang="pl-PL" sz="900" dirty="0" smtClean="0"/>
              <a:t>użyte w prezentacji</a:t>
            </a:r>
            <a:r>
              <a:rPr lang="pl-PL" sz="900" smtClean="0"/>
              <a:t>: </a:t>
            </a:r>
            <a:r>
              <a:rPr lang="pl-PL" sz="900" smtClean="0"/>
              <a:t>RapidMiner </a:t>
            </a:r>
            <a:r>
              <a:rPr lang="pl-PL" sz="900" dirty="0" smtClean="0"/>
              <a:t>Studio 6.4 and 6.5</a:t>
            </a:r>
          </a:p>
          <a:p>
            <a:endParaRPr lang="pl-PL" sz="900" dirty="0" smtClean="0"/>
          </a:p>
        </p:txBody>
      </p:sp>
      <p:sp>
        <p:nvSpPr>
          <p:cNvPr id="8" name="Title 1"/>
          <p:cNvSpPr txBox="1">
            <a:spLocks/>
          </p:cNvSpPr>
          <p:nvPr/>
        </p:nvSpPr>
        <p:spPr>
          <a:xfrm>
            <a:off x="389467" y="57150"/>
            <a:ext cx="8449732" cy="2015067"/>
          </a:xfrm>
          <a:prstGeom prst="rect">
            <a:avLst/>
          </a:prstGeom>
        </p:spPr>
        <p:txBody>
          <a:bodyPr vert="horz" rtlCol="0" anchor="ctr">
            <a:normAutofit fontScale="9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pl-PL" sz="3600" dirty="0">
                <a:solidFill>
                  <a:schemeClr val="bg2">
                    <a:lumMod val="50000"/>
                  </a:schemeClr>
                </a:solidFill>
              </a:rPr>
              <a:t>Selekcja </a:t>
            </a:r>
            <a:r>
              <a:rPr lang="pl-PL" sz="3600" dirty="0" smtClean="0">
                <a:solidFill>
                  <a:schemeClr val="bg2">
                    <a:lumMod val="50000"/>
                  </a:schemeClr>
                </a:solidFill>
              </a:rPr>
              <a:t>informacji </a:t>
            </a:r>
            <a:r>
              <a:rPr lang="pl-PL" sz="3600" dirty="0">
                <a:solidFill>
                  <a:schemeClr val="bg2">
                    <a:lumMod val="50000"/>
                  </a:schemeClr>
                </a:solidFill>
              </a:rPr>
              <a:t>w </a:t>
            </a:r>
            <a:r>
              <a:rPr lang="pl-PL" sz="3600" dirty="0" smtClean="0">
                <a:solidFill>
                  <a:schemeClr val="bg2">
                    <a:lumMod val="50000"/>
                  </a:schemeClr>
                </a:solidFill>
              </a:rPr>
              <a:t>eksploracji </a:t>
            </a:r>
            <a:r>
              <a:rPr lang="pl-PL" sz="3600" dirty="0">
                <a:solidFill>
                  <a:schemeClr val="bg2">
                    <a:lumMod val="50000"/>
                  </a:schemeClr>
                </a:solidFill>
              </a:rPr>
              <a:t>danych </a:t>
            </a:r>
            <a:br>
              <a:rPr lang="pl-PL" sz="3600" dirty="0">
                <a:solidFill>
                  <a:schemeClr val="bg2">
                    <a:lumMod val="50000"/>
                  </a:schemeClr>
                </a:solidFill>
              </a:rPr>
            </a:br>
            <a:r>
              <a:rPr lang="pl-PL" sz="3600" dirty="0">
                <a:solidFill>
                  <a:schemeClr val="bg2">
                    <a:lumMod val="50000"/>
                  </a:schemeClr>
                </a:solidFill>
              </a:rPr>
              <a:t>z wykorzystaniem programu RapidMiner</a:t>
            </a:r>
            <a:r>
              <a:rPr lang="en-US" dirty="0" smtClean="0"/>
              <a:t/>
            </a:r>
            <a:br>
              <a:rPr lang="en-US" dirty="0" smtClean="0"/>
            </a:br>
            <a:endParaRPr lang="en-US" dirty="0"/>
          </a:p>
        </p:txBody>
      </p:sp>
    </p:spTree>
    <p:extLst>
      <p:ext uri="{BB962C8B-B14F-4D97-AF65-F5344CB8AC3E}">
        <p14:creationId xmlns:p14="http://schemas.microsoft.com/office/powerpoint/2010/main" val="262322834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0400" y="0"/>
            <a:ext cx="5181600" cy="1276350"/>
          </a:xfrm>
        </p:spPr>
        <p:txBody>
          <a:bodyPr>
            <a:noAutofit/>
          </a:bodyPr>
          <a:lstStyle/>
          <a:p>
            <a:r>
              <a:rPr lang="pl-PL" sz="3200" dirty="0" smtClean="0">
                <a:solidFill>
                  <a:schemeClr val="bg2">
                    <a:lumMod val="50000"/>
                  </a:schemeClr>
                </a:solidFill>
              </a:rPr>
              <a:t>Plan Prezentacji</a:t>
            </a:r>
            <a:endParaRPr lang="en-US" sz="3200" dirty="0">
              <a:solidFill>
                <a:schemeClr val="bg2">
                  <a:lumMod val="50000"/>
                </a:schemeClr>
              </a:solidFill>
            </a:endParaRPr>
          </a:p>
        </p:txBody>
      </p:sp>
      <p:sp>
        <p:nvSpPr>
          <p:cNvPr id="7" name="Content Placeholder 1"/>
          <p:cNvSpPr txBox="1">
            <a:spLocks/>
          </p:cNvSpPr>
          <p:nvPr/>
        </p:nvSpPr>
        <p:spPr>
          <a:xfrm>
            <a:off x="3095382" y="1919159"/>
            <a:ext cx="5870448" cy="2836568"/>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pPr>
            <a:r>
              <a:rPr lang="pl-PL" sz="1800" dirty="0" smtClean="0"/>
              <a:t>Demonstracja </a:t>
            </a:r>
            <a:r>
              <a:rPr lang="pl-PL" sz="1800" dirty="0"/>
              <a:t>Programu </a:t>
            </a:r>
            <a:r>
              <a:rPr lang="pl-PL" sz="1800" dirty="0" smtClean="0"/>
              <a:t>RapidMiner</a:t>
            </a:r>
          </a:p>
          <a:p>
            <a:pPr>
              <a:lnSpc>
                <a:spcPct val="124000"/>
              </a:lnSpc>
            </a:pPr>
            <a:r>
              <a:rPr lang="pl-PL" sz="1800" dirty="0"/>
              <a:t>Selekcja cech – </a:t>
            </a:r>
            <a:r>
              <a:rPr lang="pl-PL" sz="1800" dirty="0" smtClean="0"/>
              <a:t>Filtry</a:t>
            </a:r>
          </a:p>
          <a:p>
            <a:pPr>
              <a:lnSpc>
                <a:spcPct val="124000"/>
              </a:lnSpc>
            </a:pPr>
            <a:r>
              <a:rPr lang="pl-PL" sz="1800" dirty="0" smtClean="0"/>
              <a:t>Selekcja cech – Wrappery</a:t>
            </a:r>
          </a:p>
          <a:p>
            <a:pPr>
              <a:lnSpc>
                <a:spcPct val="124000"/>
              </a:lnSpc>
            </a:pPr>
            <a:r>
              <a:rPr lang="pl-PL" sz="1800" dirty="0" smtClean="0"/>
              <a:t>Selekcja cech – Metody Wbudowane  </a:t>
            </a:r>
            <a:endParaRPr lang="pl-PL" sz="1800" dirty="0"/>
          </a:p>
          <a:p>
            <a:pPr>
              <a:lnSpc>
                <a:spcPct val="124000"/>
              </a:lnSpc>
            </a:pPr>
            <a:r>
              <a:rPr lang="pl-PL" sz="1800" dirty="0" smtClean="0"/>
              <a:t>Selekcja </a:t>
            </a:r>
            <a:r>
              <a:rPr lang="pl-PL" sz="1800" dirty="0"/>
              <a:t>wektorów w zagadnieniach </a:t>
            </a:r>
            <a:r>
              <a:rPr lang="pl-PL" sz="1800" dirty="0" smtClean="0"/>
              <a:t>klasyfikacji</a:t>
            </a:r>
          </a:p>
          <a:p>
            <a:pPr>
              <a:lnSpc>
                <a:spcPct val="124000"/>
              </a:lnSpc>
            </a:pPr>
            <a:r>
              <a:rPr lang="pl-PL" sz="1800" dirty="0"/>
              <a:t>Selekcja wektorów w zagadnieniach </a:t>
            </a:r>
            <a:r>
              <a:rPr lang="pl-PL" sz="1800" dirty="0" smtClean="0"/>
              <a:t>regresji</a:t>
            </a:r>
          </a:p>
          <a:p>
            <a:pPr>
              <a:lnSpc>
                <a:spcPct val="124000"/>
              </a:lnSpc>
            </a:pPr>
            <a:r>
              <a:rPr lang="pl-PL" sz="1800" dirty="0"/>
              <a:t>Integracja selekcji cech z selekcją </a:t>
            </a:r>
            <a:r>
              <a:rPr lang="pl-PL" sz="1800" dirty="0" smtClean="0"/>
              <a:t>wektorów</a:t>
            </a:r>
          </a:p>
          <a:p>
            <a:pPr>
              <a:lnSpc>
                <a:spcPct val="124000"/>
              </a:lnSpc>
            </a:pPr>
            <a:endParaRPr lang="pl-PL" sz="1800" dirty="0" smtClean="0"/>
          </a:p>
        </p:txBody>
      </p:sp>
      <p:sp>
        <p:nvSpPr>
          <p:cNvPr id="15" name="Content Placeholder 1"/>
          <p:cNvSpPr txBox="1">
            <a:spLocks/>
          </p:cNvSpPr>
          <p:nvPr/>
        </p:nvSpPr>
        <p:spPr>
          <a:xfrm>
            <a:off x="3242732" y="4309533"/>
            <a:ext cx="5825067" cy="447888"/>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sz="1800" dirty="0"/>
          </a:p>
        </p:txBody>
      </p:sp>
      <p:sp>
        <p:nvSpPr>
          <p:cNvPr id="16" name="Content Placeholder 1"/>
          <p:cNvSpPr txBox="1">
            <a:spLocks/>
          </p:cNvSpPr>
          <p:nvPr/>
        </p:nvSpPr>
        <p:spPr>
          <a:xfrm>
            <a:off x="3095382" y="1461959"/>
            <a:ext cx="3381618" cy="4572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pPr>
            <a:r>
              <a:rPr lang="pl-PL" sz="1800" dirty="0" smtClean="0"/>
              <a:t>Wprowadzenie</a:t>
            </a:r>
          </a:p>
        </p:txBody>
      </p:sp>
      <p:sp>
        <p:nvSpPr>
          <p:cNvPr id="10" name="Rectangle 9"/>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11" name="Rectangle 10"/>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spTree>
    <p:extLst>
      <p:ext uri="{BB962C8B-B14F-4D97-AF65-F5344CB8AC3E}">
        <p14:creationId xmlns:p14="http://schemas.microsoft.com/office/powerpoint/2010/main" val="869606423"/>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6500" y="1468792"/>
            <a:ext cx="2635281"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3199878" y="2702566"/>
            <a:ext cx="683710" cy="742949"/>
          </a:xfrm>
          <a:prstGeom prst="ellipse">
            <a:avLst/>
          </a:prstGeom>
          <a:solidFill>
            <a:schemeClr val="bg1">
              <a:lumMod val="65000"/>
              <a:alpha val="48000"/>
            </a:schemeClr>
          </a:solidFill>
          <a:ln w="254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94400" y="1560232"/>
            <a:ext cx="2771087" cy="221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4665133" y="1607132"/>
            <a:ext cx="683710" cy="742949"/>
          </a:xfrm>
          <a:prstGeom prst="ellipse">
            <a:avLst/>
          </a:prstGeom>
          <a:solidFill>
            <a:schemeClr val="bg1">
              <a:lumMod val="65000"/>
              <a:alpha val="48000"/>
            </a:schemeClr>
          </a:solidFill>
          <a:ln w="254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3553100" y="1714125"/>
            <a:ext cx="1360755" cy="14738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520440" y="2862072"/>
            <a:ext cx="152400" cy="192302"/>
          </a:xfrm>
          <a:prstGeom prst="ellipse">
            <a:avLst/>
          </a:prstGeom>
          <a:noFill/>
          <a:ln w="254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900110" y="1920240"/>
            <a:ext cx="152400" cy="192302"/>
          </a:xfrm>
          <a:prstGeom prst="ellipse">
            <a:avLst/>
          </a:prstGeom>
          <a:noFill/>
          <a:ln w="254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701367" y="2737037"/>
            <a:ext cx="228600" cy="423605"/>
          </a:xfrm>
          <a:prstGeom prst="ellipse">
            <a:avLst/>
          </a:prstGeom>
          <a:noFill/>
          <a:ln w="254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151199" y="1564640"/>
            <a:ext cx="228600" cy="635631"/>
          </a:xfrm>
          <a:prstGeom prst="ellipse">
            <a:avLst/>
          </a:prstGeom>
          <a:noFill/>
          <a:ln w="254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812279" y="2330418"/>
            <a:ext cx="338328" cy="640080"/>
          </a:xfrm>
          <a:prstGeom prst="ellipse">
            <a:avLst/>
          </a:prstGeom>
          <a:noFill/>
          <a:ln w="254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151199" y="2313432"/>
            <a:ext cx="320717" cy="423605"/>
          </a:xfrm>
          <a:prstGeom prst="ellipse">
            <a:avLst/>
          </a:prstGeom>
          <a:noFill/>
          <a:ln w="254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2"/>
          <p:cNvSpPr>
            <a:spLocks noGrp="1"/>
          </p:cNvSpPr>
          <p:nvPr>
            <p:ph type="title"/>
          </p:nvPr>
        </p:nvSpPr>
        <p:spPr>
          <a:xfrm>
            <a:off x="3200400" y="0"/>
            <a:ext cx="5181600" cy="819150"/>
          </a:xfrm>
        </p:spPr>
        <p:txBody>
          <a:bodyPr>
            <a:noAutofit/>
          </a:bodyPr>
          <a:lstStyle/>
          <a:p>
            <a:r>
              <a:rPr lang="pl-PL" sz="3200" dirty="0" smtClean="0">
                <a:solidFill>
                  <a:schemeClr val="bg2">
                    <a:lumMod val="50000"/>
                  </a:schemeClr>
                </a:solidFill>
              </a:rPr>
              <a:t>Wprowadzenie</a:t>
            </a:r>
            <a:endParaRPr lang="en-US" sz="3200" dirty="0">
              <a:solidFill>
                <a:schemeClr val="bg2">
                  <a:lumMod val="50000"/>
                </a:schemeClr>
              </a:solidFill>
            </a:endParaRPr>
          </a:p>
        </p:txBody>
      </p:sp>
      <p:sp>
        <p:nvSpPr>
          <p:cNvPr id="21" name="Rectangle 20"/>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22" name="Rectangle 21"/>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spTree>
    <p:extLst>
      <p:ext uri="{BB962C8B-B14F-4D97-AF65-F5344CB8AC3E}">
        <p14:creationId xmlns:p14="http://schemas.microsoft.com/office/powerpoint/2010/main" val="4100305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500"/>
                                        <p:tgtEl>
                                          <p:spTgt spid="1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heel(1)">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par>
                          <p:cTn id="19" fill="hold">
                            <p:stCondLst>
                              <p:cond delay="500"/>
                            </p:stCondLst>
                            <p:childTnLst>
                              <p:par>
                                <p:cTn id="20" presetID="21"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heel(1)">
                                      <p:cBhvr>
                                        <p:cTn id="22" dur="500"/>
                                        <p:tgtEl>
                                          <p:spTgt spid="17"/>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heel(1)">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heel(1)">
                                      <p:cBhvr>
                                        <p:cTn id="53" dur="500"/>
                                        <p:tgtEl>
                                          <p:spTgt spid="16"/>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heel(1)">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16"/>
                                        </p:tgtEl>
                                      </p:cBhvr>
                                    </p:animEffect>
                                    <p:set>
                                      <p:cBhvr>
                                        <p:cTn id="61" dur="1" fill="hold">
                                          <p:stCondLst>
                                            <p:cond delay="499"/>
                                          </p:stCondLst>
                                        </p:cTn>
                                        <p:tgtEl>
                                          <p:spTgt spid="16"/>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9"/>
                                        </p:tgtEl>
                                      </p:cBhvr>
                                    </p:animEffect>
                                    <p:set>
                                      <p:cBhvr>
                                        <p:cTn id="64"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P spid="14" grpId="0" animBg="1"/>
      <p:bldP spid="14" grpId="1" animBg="1"/>
      <p:bldP spid="15" grpId="0" animBg="1"/>
      <p:bldP spid="15" grpId="1" animBg="1"/>
      <p:bldP spid="17" grpId="0" animBg="1"/>
      <p:bldP spid="17" grpId="1" animBg="1"/>
      <p:bldP spid="18" grpId="0" animBg="1"/>
      <p:bldP spid="18" grpId="1" animBg="1"/>
      <p:bldP spid="16" grpId="0" animBg="1"/>
      <p:bldP spid="16" grpId="1" animBg="1"/>
      <p:bldP spid="19" grpId="0" animBg="1"/>
      <p:bldP spid="1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143000" y="0"/>
            <a:ext cx="3657600" cy="819150"/>
          </a:xfrm>
        </p:spPr>
        <p:txBody>
          <a:bodyPr>
            <a:noAutofit/>
          </a:bodyPr>
          <a:lstStyle/>
          <a:p>
            <a:r>
              <a:rPr lang="pl-PL" sz="3200" dirty="0" smtClean="0">
                <a:solidFill>
                  <a:schemeClr val="bg2">
                    <a:lumMod val="50000"/>
                  </a:schemeClr>
                </a:solidFill>
              </a:rPr>
              <a:t>Wprowadzenie</a:t>
            </a:r>
            <a:endParaRPr lang="en-US" sz="3200" dirty="0">
              <a:solidFill>
                <a:schemeClr val="bg2">
                  <a:lumMod val="50000"/>
                </a:schemeClr>
              </a:solidFill>
            </a:endParaRPr>
          </a:p>
        </p:txBody>
      </p:sp>
      <p:sp>
        <p:nvSpPr>
          <p:cNvPr id="2" name="Rectangle 1"/>
          <p:cNvSpPr/>
          <p:nvPr/>
        </p:nvSpPr>
        <p:spPr>
          <a:xfrm>
            <a:off x="3124200" y="2571750"/>
            <a:ext cx="5753100" cy="1231106"/>
          </a:xfrm>
          <a:prstGeom prst="rect">
            <a:avLst/>
          </a:prstGeom>
        </p:spPr>
        <p:txBody>
          <a:bodyPr wrap="square">
            <a:spAutoFit/>
          </a:bodyPr>
          <a:lstStyle/>
          <a:p>
            <a:r>
              <a:rPr lang="pl-PL" dirty="0" smtClean="0"/>
              <a:t>Cele redukcji </a:t>
            </a:r>
            <a:r>
              <a:rPr lang="pl-PL" dirty="0"/>
              <a:t>rozmiaru </a:t>
            </a:r>
            <a:r>
              <a:rPr lang="pl-PL" dirty="0" smtClean="0"/>
              <a:t>danych:</a:t>
            </a:r>
            <a:endParaRPr lang="en-US" dirty="0"/>
          </a:p>
          <a:p>
            <a:pPr marL="285750" indent="-285750">
              <a:buFont typeface="Arial" panose="020B0604020202020204" pitchFamily="34" charset="0"/>
              <a:buChar char="•"/>
            </a:pPr>
            <a:r>
              <a:rPr lang="pl-PL" sz="1400" dirty="0" smtClean="0"/>
              <a:t>zmniejszenie rozmiaru danych, a więc i czas obliczeń</a:t>
            </a:r>
          </a:p>
          <a:p>
            <a:pPr marL="285750" indent="-285750">
              <a:buFont typeface="Arial" panose="020B0604020202020204" pitchFamily="34" charset="0"/>
              <a:buChar char="•"/>
            </a:pPr>
            <a:r>
              <a:rPr lang="pl-PL" sz="1400" dirty="0" smtClean="0"/>
              <a:t>wybór reprezentatywnych cech i wektorów, umożliwiający </a:t>
            </a:r>
            <a:r>
              <a:rPr lang="pl-PL" sz="1400" dirty="0"/>
              <a:t>łatwą interpretację </a:t>
            </a:r>
            <a:r>
              <a:rPr lang="pl-PL" sz="1400" dirty="0" smtClean="0"/>
              <a:t>danych (procesów)</a:t>
            </a:r>
          </a:p>
          <a:p>
            <a:pPr marL="285750" indent="-285750">
              <a:buFont typeface="Arial" panose="020B0604020202020204" pitchFamily="34" charset="0"/>
              <a:buChar char="•"/>
            </a:pPr>
            <a:r>
              <a:rPr lang="pl-PL" sz="1400" dirty="0" smtClean="0"/>
              <a:t>poprawa jakości modelu</a:t>
            </a:r>
            <a:endParaRPr lang="en-US" sz="1400" dirty="0"/>
          </a:p>
        </p:txBody>
      </p:sp>
      <p:sp>
        <p:nvSpPr>
          <p:cNvPr id="3" name="Rectangle 2"/>
          <p:cNvSpPr/>
          <p:nvPr/>
        </p:nvSpPr>
        <p:spPr>
          <a:xfrm>
            <a:off x="3124200" y="4095750"/>
            <a:ext cx="5562600" cy="800219"/>
          </a:xfrm>
          <a:prstGeom prst="rect">
            <a:avLst/>
          </a:prstGeom>
        </p:spPr>
        <p:txBody>
          <a:bodyPr wrap="square">
            <a:spAutoFit/>
          </a:bodyPr>
          <a:lstStyle/>
          <a:p>
            <a:r>
              <a:rPr lang="pl-PL" dirty="0" smtClean="0"/>
              <a:t>Sposoby </a:t>
            </a:r>
            <a:r>
              <a:rPr lang="pl-PL" dirty="0"/>
              <a:t>redukcji rozmiaru </a:t>
            </a:r>
            <a:r>
              <a:rPr lang="pl-PL" dirty="0" smtClean="0"/>
              <a:t>danych i szumu:</a:t>
            </a:r>
            <a:endParaRPr lang="en-US" dirty="0"/>
          </a:p>
          <a:p>
            <a:pPr marL="285750" indent="-285750">
              <a:buFont typeface="Arial" panose="020B0604020202020204" pitchFamily="34" charset="0"/>
              <a:buChar char="•"/>
            </a:pPr>
            <a:r>
              <a:rPr lang="pl-PL" sz="1400" dirty="0" smtClean="0"/>
              <a:t>selekcja </a:t>
            </a:r>
            <a:r>
              <a:rPr lang="pl-PL" sz="1400" dirty="0"/>
              <a:t>cech</a:t>
            </a:r>
            <a:endParaRPr lang="en-US" sz="1400" dirty="0"/>
          </a:p>
          <a:p>
            <a:pPr marL="285750" indent="-285750">
              <a:buFont typeface="Arial" panose="020B0604020202020204" pitchFamily="34" charset="0"/>
              <a:buChar char="•"/>
            </a:pPr>
            <a:r>
              <a:rPr lang="pl-PL" sz="1400" dirty="0" smtClean="0"/>
              <a:t>selekcja </a:t>
            </a:r>
            <a:r>
              <a:rPr lang="pl-PL" sz="1400" dirty="0"/>
              <a:t>wektorów</a:t>
            </a:r>
            <a:endParaRPr lang="en-US" sz="1400" dirty="0"/>
          </a:p>
        </p:txBody>
      </p:sp>
      <p:sp>
        <p:nvSpPr>
          <p:cNvPr id="6" name="Rectangle 5"/>
          <p:cNvSpPr/>
          <p:nvPr/>
        </p:nvSpPr>
        <p:spPr>
          <a:xfrm>
            <a:off x="3149600" y="1799167"/>
            <a:ext cx="5562600" cy="861774"/>
          </a:xfrm>
          <a:prstGeom prst="rect">
            <a:avLst/>
          </a:prstGeom>
        </p:spPr>
        <p:txBody>
          <a:bodyPr wrap="square">
            <a:spAutoFit/>
          </a:bodyPr>
          <a:lstStyle/>
          <a:p>
            <a:r>
              <a:rPr lang="pl-PL" dirty="0" smtClean="0"/>
              <a:t>Cel redukcji szumu:</a:t>
            </a:r>
          </a:p>
          <a:p>
            <a:pPr marL="285750" indent="-285750">
              <a:buFont typeface="Arial" panose="020B0604020202020204" pitchFamily="34" charset="0"/>
              <a:buChar char="•"/>
            </a:pPr>
            <a:r>
              <a:rPr lang="pl-PL" sz="1400" dirty="0" smtClean="0"/>
              <a:t>eliminacja błędnych danych -&gt; poprawa modelu</a:t>
            </a:r>
            <a:endParaRPr lang="en-US" sz="1400" dirty="0"/>
          </a:p>
          <a:p>
            <a:pPr marL="285750" indent="-285750">
              <a:buFont typeface="Arial" panose="020B0604020202020204" pitchFamily="34" charset="0"/>
              <a:buChar char="•"/>
            </a:pPr>
            <a:endParaRPr lang="en-US" sz="1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2767"/>
            <a:ext cx="4008382" cy="1534583"/>
          </a:xfrm>
          <a:prstGeom prst="rect">
            <a:avLst/>
          </a:prstGeom>
        </p:spPr>
      </p:pic>
      <p:sp>
        <p:nvSpPr>
          <p:cNvPr id="7" name="Rectangle 6"/>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8" name="Rectangle 7"/>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spTree>
    <p:extLst>
      <p:ext uri="{BB962C8B-B14F-4D97-AF65-F5344CB8AC3E}">
        <p14:creationId xmlns:p14="http://schemas.microsoft.com/office/powerpoint/2010/main" val="21501994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0400" y="0"/>
            <a:ext cx="5181600" cy="1276350"/>
          </a:xfrm>
        </p:spPr>
        <p:txBody>
          <a:bodyPr>
            <a:noAutofit/>
          </a:bodyPr>
          <a:lstStyle/>
          <a:p>
            <a:r>
              <a:rPr lang="pl-PL" sz="3200" dirty="0" smtClean="0">
                <a:solidFill>
                  <a:schemeClr val="bg2">
                    <a:lumMod val="50000"/>
                  </a:schemeClr>
                </a:solidFill>
              </a:rPr>
              <a:t>Plan Prezentacji</a:t>
            </a:r>
            <a:endParaRPr lang="en-US" sz="3200" dirty="0">
              <a:solidFill>
                <a:schemeClr val="bg2">
                  <a:lumMod val="50000"/>
                </a:schemeClr>
              </a:solidFill>
            </a:endParaRPr>
          </a:p>
        </p:txBody>
      </p:sp>
      <p:sp>
        <p:nvSpPr>
          <p:cNvPr id="7" name="Content Placeholder 1"/>
          <p:cNvSpPr txBox="1">
            <a:spLocks/>
          </p:cNvSpPr>
          <p:nvPr/>
        </p:nvSpPr>
        <p:spPr>
          <a:xfrm>
            <a:off x="3048000" y="2311115"/>
            <a:ext cx="5870448" cy="2518834"/>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pPr>
            <a:r>
              <a:rPr lang="pl-PL" sz="1800" dirty="0" smtClean="0"/>
              <a:t>Selekcja </a:t>
            </a:r>
            <a:r>
              <a:rPr lang="pl-PL" sz="1800" dirty="0"/>
              <a:t>cech – </a:t>
            </a:r>
            <a:r>
              <a:rPr lang="pl-PL" sz="1800" dirty="0" smtClean="0"/>
              <a:t>Filtry</a:t>
            </a:r>
          </a:p>
          <a:p>
            <a:pPr>
              <a:lnSpc>
                <a:spcPct val="124000"/>
              </a:lnSpc>
            </a:pPr>
            <a:r>
              <a:rPr lang="pl-PL" sz="1800" dirty="0" smtClean="0"/>
              <a:t>Selekcja cech – Wrappery</a:t>
            </a:r>
          </a:p>
          <a:p>
            <a:pPr>
              <a:lnSpc>
                <a:spcPct val="124000"/>
              </a:lnSpc>
            </a:pPr>
            <a:r>
              <a:rPr lang="pl-PL" sz="1800" dirty="0" smtClean="0"/>
              <a:t>Selekcja cech – Metody Wbudowane  </a:t>
            </a:r>
            <a:endParaRPr lang="pl-PL" sz="1800" dirty="0"/>
          </a:p>
          <a:p>
            <a:pPr>
              <a:lnSpc>
                <a:spcPct val="124000"/>
              </a:lnSpc>
            </a:pPr>
            <a:r>
              <a:rPr lang="pl-PL" sz="1800" dirty="0" smtClean="0"/>
              <a:t>Selekcja </a:t>
            </a:r>
            <a:r>
              <a:rPr lang="pl-PL" sz="1800" dirty="0"/>
              <a:t>wektorów w zagadnieniach </a:t>
            </a:r>
            <a:r>
              <a:rPr lang="pl-PL" sz="1800" dirty="0" smtClean="0"/>
              <a:t>klasyfikacji</a:t>
            </a:r>
          </a:p>
          <a:p>
            <a:pPr>
              <a:lnSpc>
                <a:spcPct val="124000"/>
              </a:lnSpc>
            </a:pPr>
            <a:r>
              <a:rPr lang="pl-PL" sz="1800" dirty="0"/>
              <a:t>Selekcja wektorów w zagadnieniach </a:t>
            </a:r>
            <a:r>
              <a:rPr lang="pl-PL" sz="1800" dirty="0" smtClean="0"/>
              <a:t>regresji</a:t>
            </a:r>
          </a:p>
          <a:p>
            <a:pPr>
              <a:lnSpc>
                <a:spcPct val="124000"/>
              </a:lnSpc>
            </a:pPr>
            <a:r>
              <a:rPr lang="pl-PL" sz="1800" dirty="0"/>
              <a:t>Integracja selekcji cech z selekcją </a:t>
            </a:r>
            <a:r>
              <a:rPr lang="pl-PL" sz="1800" dirty="0" smtClean="0"/>
              <a:t>wektorów</a:t>
            </a:r>
          </a:p>
          <a:p>
            <a:pPr>
              <a:lnSpc>
                <a:spcPct val="124000"/>
              </a:lnSpc>
            </a:pPr>
            <a:endParaRPr lang="pl-PL" sz="1800" dirty="0" smtClean="0"/>
          </a:p>
        </p:txBody>
      </p:sp>
      <p:sp>
        <p:nvSpPr>
          <p:cNvPr id="15" name="Content Placeholder 1"/>
          <p:cNvSpPr txBox="1">
            <a:spLocks/>
          </p:cNvSpPr>
          <p:nvPr/>
        </p:nvSpPr>
        <p:spPr>
          <a:xfrm>
            <a:off x="3242732" y="4309533"/>
            <a:ext cx="5825067" cy="447888"/>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sz="1800" dirty="0"/>
          </a:p>
        </p:txBody>
      </p:sp>
      <p:sp>
        <p:nvSpPr>
          <p:cNvPr id="10" name="Rectangle 9"/>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11" name="Rectangle 10"/>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sp>
        <p:nvSpPr>
          <p:cNvPr id="8" name="Content Placeholder 1"/>
          <p:cNvSpPr txBox="1">
            <a:spLocks/>
          </p:cNvSpPr>
          <p:nvPr/>
        </p:nvSpPr>
        <p:spPr>
          <a:xfrm>
            <a:off x="3048000" y="1352550"/>
            <a:ext cx="3683320" cy="4572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pPr>
            <a:r>
              <a:rPr lang="pl-PL" sz="1800" dirty="0" smtClean="0"/>
              <a:t>Wprowadzenie</a:t>
            </a:r>
          </a:p>
          <a:p>
            <a:pPr>
              <a:lnSpc>
                <a:spcPct val="124000"/>
              </a:lnSpc>
            </a:pPr>
            <a:endParaRPr lang="pl-PL" sz="1800" dirty="0" smtClean="0"/>
          </a:p>
        </p:txBody>
      </p:sp>
      <p:sp>
        <p:nvSpPr>
          <p:cNvPr id="9" name="Content Placeholder 1"/>
          <p:cNvSpPr txBox="1">
            <a:spLocks/>
          </p:cNvSpPr>
          <p:nvPr/>
        </p:nvSpPr>
        <p:spPr>
          <a:xfrm>
            <a:off x="3048000" y="1809750"/>
            <a:ext cx="5952068" cy="398454"/>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pPr>
            <a:r>
              <a:rPr lang="pl-PL" sz="2400" b="1" dirty="0" smtClean="0"/>
              <a:t>Demonstracja </a:t>
            </a:r>
            <a:r>
              <a:rPr lang="pl-PL" sz="2400" b="1" dirty="0"/>
              <a:t>Programu </a:t>
            </a:r>
            <a:r>
              <a:rPr lang="pl-PL" sz="2400" b="1" dirty="0" smtClean="0"/>
              <a:t>RapidMiner</a:t>
            </a:r>
          </a:p>
          <a:p>
            <a:pPr>
              <a:lnSpc>
                <a:spcPct val="124000"/>
              </a:lnSpc>
            </a:pPr>
            <a:endParaRPr lang="pl-PL" sz="1800" dirty="0" smtClean="0"/>
          </a:p>
        </p:txBody>
      </p:sp>
    </p:spTree>
    <p:extLst>
      <p:ext uri="{BB962C8B-B14F-4D97-AF65-F5344CB8AC3E}">
        <p14:creationId xmlns:p14="http://schemas.microsoft.com/office/powerpoint/2010/main" val="856711856"/>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1600199" y="31750"/>
            <a:ext cx="7509933" cy="104775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pl-PL" sz="3200" dirty="0" smtClean="0">
                <a:solidFill>
                  <a:schemeClr val="bg2">
                    <a:lumMod val="50000"/>
                  </a:schemeClr>
                </a:solidFill>
              </a:rPr>
              <a:t>Demonstracja programu RapidMiner </a:t>
            </a:r>
            <a:endParaRPr lang="en-US" sz="3200" dirty="0">
              <a:solidFill>
                <a:schemeClr val="bg2">
                  <a:lumMod val="50000"/>
                </a:schemeClr>
              </a:solidFill>
            </a:endParaRPr>
          </a:p>
        </p:txBody>
      </p:sp>
      <p:sp>
        <p:nvSpPr>
          <p:cNvPr id="5" name="Content Placeholder 1"/>
          <p:cNvSpPr txBox="1">
            <a:spLocks/>
          </p:cNvSpPr>
          <p:nvPr/>
        </p:nvSpPr>
        <p:spPr>
          <a:xfrm>
            <a:off x="3179231" y="3931920"/>
            <a:ext cx="5994030" cy="580251"/>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pPr>
            <a:r>
              <a:rPr lang="pl-PL" sz="1800" dirty="0" smtClean="0"/>
              <a:t>Możliwości tworzenia własnych modułów w Javie</a:t>
            </a:r>
          </a:p>
        </p:txBody>
      </p:sp>
      <p:sp>
        <p:nvSpPr>
          <p:cNvPr id="6" name="Rectangle 5"/>
          <p:cNvSpPr/>
          <p:nvPr/>
        </p:nvSpPr>
        <p:spPr>
          <a:xfrm>
            <a:off x="-1" y="4804946"/>
            <a:ext cx="2421147" cy="338554"/>
          </a:xfrm>
          <a:prstGeom prst="rect">
            <a:avLst/>
          </a:prstGeom>
        </p:spPr>
        <p:txBody>
          <a:bodyPr wrap="square">
            <a:spAutoFit/>
          </a:bodyPr>
          <a:lstStyle/>
          <a:p>
            <a:r>
              <a:rPr lang="pl-PL" sz="800" b="1" dirty="0" smtClean="0">
                <a:solidFill>
                  <a:schemeClr val="bg1"/>
                </a:solidFill>
              </a:rPr>
              <a:t>Selekcja informacji w eksploracji danych</a:t>
            </a:r>
            <a:r>
              <a:rPr lang="pl-PL" sz="800" b="1" dirty="0">
                <a:solidFill>
                  <a:schemeClr val="bg1"/>
                </a:solidFill>
              </a:rPr>
              <a:t/>
            </a:r>
            <a:br>
              <a:rPr lang="pl-PL" sz="800" b="1" dirty="0">
                <a:solidFill>
                  <a:schemeClr val="bg1"/>
                </a:solidFill>
              </a:rPr>
            </a:br>
            <a:r>
              <a:rPr lang="pl-PL" sz="800" b="1" dirty="0">
                <a:solidFill>
                  <a:schemeClr val="bg1"/>
                </a:solidFill>
              </a:rPr>
              <a:t>z wykorzystaniem </a:t>
            </a:r>
            <a:r>
              <a:rPr lang="pl-PL" sz="800" b="1" dirty="0" smtClean="0">
                <a:solidFill>
                  <a:schemeClr val="bg1"/>
                </a:solidFill>
              </a:rPr>
              <a:t>programu RapidMiner</a:t>
            </a:r>
            <a:endParaRPr lang="en-US" sz="800" dirty="0">
              <a:solidFill>
                <a:schemeClr val="bg1"/>
              </a:solidFill>
            </a:endParaRPr>
          </a:p>
        </p:txBody>
      </p:sp>
      <p:sp>
        <p:nvSpPr>
          <p:cNvPr id="7" name="Rectangle 6"/>
          <p:cNvSpPr/>
          <p:nvPr/>
        </p:nvSpPr>
        <p:spPr>
          <a:xfrm>
            <a:off x="0" y="4552950"/>
            <a:ext cx="2040147" cy="276999"/>
          </a:xfrm>
          <a:prstGeom prst="rect">
            <a:avLst/>
          </a:prstGeom>
        </p:spPr>
        <p:txBody>
          <a:bodyPr wrap="square">
            <a:spAutoFit/>
          </a:bodyPr>
          <a:lstStyle/>
          <a:p>
            <a:r>
              <a:rPr lang="pl-PL" sz="600" b="1" dirty="0" smtClean="0"/>
              <a:t>Lipiec  2015</a:t>
            </a:r>
          </a:p>
          <a:p>
            <a:r>
              <a:rPr lang="pl-PL" sz="600" b="1" dirty="0" smtClean="0"/>
              <a:t>Mirosław Kordos i Marcin Blachnik</a:t>
            </a:r>
            <a:endParaRPr lang="en-US" sz="600" dirty="0"/>
          </a:p>
        </p:txBody>
      </p:sp>
      <p:sp>
        <p:nvSpPr>
          <p:cNvPr id="8" name="Content Placeholder 1"/>
          <p:cNvSpPr txBox="1">
            <a:spLocks/>
          </p:cNvSpPr>
          <p:nvPr/>
        </p:nvSpPr>
        <p:spPr>
          <a:xfrm>
            <a:off x="3179231" y="1645920"/>
            <a:ext cx="4394200" cy="3810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pPr>
            <a:r>
              <a:rPr lang="pl-PL" sz="1800" dirty="0" smtClean="0"/>
              <a:t>Instalacja </a:t>
            </a:r>
            <a:r>
              <a:rPr lang="pl-PL" sz="1800" dirty="0"/>
              <a:t>p</a:t>
            </a:r>
            <a:r>
              <a:rPr lang="pl-PL" sz="1800" dirty="0" smtClean="0"/>
              <a:t>rogramu RapidMiner</a:t>
            </a:r>
          </a:p>
        </p:txBody>
      </p:sp>
      <p:sp>
        <p:nvSpPr>
          <p:cNvPr id="9" name="Content Placeholder 1"/>
          <p:cNvSpPr txBox="1">
            <a:spLocks/>
          </p:cNvSpPr>
          <p:nvPr/>
        </p:nvSpPr>
        <p:spPr>
          <a:xfrm>
            <a:off x="3179231" y="2103120"/>
            <a:ext cx="3860800" cy="5334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pPr>
            <a:r>
              <a:rPr lang="pl-PL" sz="1800" dirty="0" smtClean="0"/>
              <a:t>Przykładowy prosty proces</a:t>
            </a:r>
          </a:p>
        </p:txBody>
      </p:sp>
      <p:sp>
        <p:nvSpPr>
          <p:cNvPr id="11" name="Content Placeholder 1"/>
          <p:cNvSpPr txBox="1">
            <a:spLocks/>
          </p:cNvSpPr>
          <p:nvPr/>
        </p:nvSpPr>
        <p:spPr>
          <a:xfrm>
            <a:off x="3179231" y="2560320"/>
            <a:ext cx="4351867" cy="4699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pPr>
            <a:r>
              <a:rPr lang="pl-PL" sz="1800" dirty="0" smtClean="0"/>
              <a:t>Instalacja modułów plug-in</a:t>
            </a:r>
          </a:p>
        </p:txBody>
      </p:sp>
      <p:sp>
        <p:nvSpPr>
          <p:cNvPr id="12" name="Content Placeholder 1"/>
          <p:cNvSpPr txBox="1">
            <a:spLocks/>
          </p:cNvSpPr>
          <p:nvPr/>
        </p:nvSpPr>
        <p:spPr>
          <a:xfrm>
            <a:off x="3179231" y="3017520"/>
            <a:ext cx="5486400" cy="541867"/>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pPr>
            <a:r>
              <a:rPr lang="pl-PL" sz="1800" dirty="0" smtClean="0"/>
              <a:t>Współpraca innych programów z RM</a:t>
            </a:r>
            <a:endParaRPr lang="pl-PL" sz="1800" dirty="0"/>
          </a:p>
        </p:txBody>
      </p:sp>
      <p:sp>
        <p:nvSpPr>
          <p:cNvPr id="13" name="Content Placeholder 1"/>
          <p:cNvSpPr txBox="1">
            <a:spLocks/>
          </p:cNvSpPr>
          <p:nvPr/>
        </p:nvSpPr>
        <p:spPr>
          <a:xfrm>
            <a:off x="3179231" y="3474720"/>
            <a:ext cx="5715000" cy="504825"/>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pPr>
            <a:r>
              <a:rPr lang="pl-PL" sz="1800" dirty="0" smtClean="0"/>
              <a:t>Uruchamianie funkcji RM z programu w Javie</a:t>
            </a:r>
          </a:p>
        </p:txBody>
      </p:sp>
    </p:spTree>
    <p:extLst>
      <p:ext uri="{BB962C8B-B14F-4D97-AF65-F5344CB8AC3E}">
        <p14:creationId xmlns:p14="http://schemas.microsoft.com/office/powerpoint/2010/main" val="9331713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1" grpId="0"/>
      <p:bldP spid="12" grpId="0"/>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5619</TotalTime>
  <Words>2152</Words>
  <Application>Microsoft Office PowerPoint</Application>
  <PresentationFormat>On-screen Show (16:9)</PresentationFormat>
  <Paragraphs>523</Paragraphs>
  <Slides>49</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Concourse</vt:lpstr>
      <vt:lpstr>Equation</vt:lpstr>
      <vt:lpstr>PowerPoint Presentation</vt:lpstr>
      <vt:lpstr>PowerPoint Presentation</vt:lpstr>
      <vt:lpstr>PowerPoint Presentation</vt:lpstr>
      <vt:lpstr>Cel i Idea Prezentacji</vt:lpstr>
      <vt:lpstr>Plan Prezentacji</vt:lpstr>
      <vt:lpstr>Wprowadzenie</vt:lpstr>
      <vt:lpstr>Wprowadzenie</vt:lpstr>
      <vt:lpstr>Plan Prezentacji</vt:lpstr>
      <vt:lpstr>PowerPoint Presentation</vt:lpstr>
      <vt:lpstr>PowerPoint Presentation</vt:lpstr>
      <vt:lpstr>PowerPoint Presentation</vt:lpstr>
      <vt:lpstr>PowerPoint Presentation</vt:lpstr>
      <vt:lpstr>PowerPoint Presentation</vt:lpstr>
      <vt:lpstr>PowerPoint Presentation</vt:lpstr>
      <vt:lpstr>Plan Prezentacji</vt:lpstr>
      <vt:lpstr>Selekcja cech – Filtry i Wrappery</vt:lpstr>
      <vt:lpstr>Selekcja cech  – Filtry i Wrappery</vt:lpstr>
      <vt:lpstr>Selekcja cech  – Filtry i Wrappery</vt:lpstr>
      <vt:lpstr>Selekcja cech – Filtry: Korelacja</vt:lpstr>
      <vt:lpstr>Selekcja cech – Filtry: Chi Square Test</vt:lpstr>
      <vt:lpstr>Selekcja cech – Filtry: Chi Square Test</vt:lpstr>
      <vt:lpstr>Selekcja cech – Filtry: Chi Square Test</vt:lpstr>
      <vt:lpstr>Selekcja cech – Filtry: Information Gain</vt:lpstr>
      <vt:lpstr>Selekcja cech  – Filtry: PCA</vt:lpstr>
      <vt:lpstr>Selekcja cech  – Filtry: PCA</vt:lpstr>
      <vt:lpstr>Selekcja cech  – Filtry: PCA</vt:lpstr>
      <vt:lpstr>Selekcja cech  – Filtry: PCA</vt:lpstr>
      <vt:lpstr>Plan Prezentacji</vt:lpstr>
      <vt:lpstr>Selekcja cech - Wrappery</vt:lpstr>
      <vt:lpstr>Selekcja cech – Wrappery: Forward Selection</vt:lpstr>
      <vt:lpstr>Selekcja cech – Wrappery: Backward Selection</vt:lpstr>
      <vt:lpstr>Selekcja cech – Wrappery: Beam Search</vt:lpstr>
      <vt:lpstr>Selekcja cech – Wrappery: Evolutionary</vt:lpstr>
      <vt:lpstr>Plan Prezentacji</vt:lpstr>
      <vt:lpstr>Selekcja Cech – Metody Wbudowane</vt:lpstr>
      <vt:lpstr>Plan Prezentacji</vt:lpstr>
      <vt:lpstr>Selekcja Wektorów - Klasyfikacja</vt:lpstr>
      <vt:lpstr>Selekcja Wektorów - Klasyfikacja</vt:lpstr>
      <vt:lpstr>Selekcja Wektorów - Klasyfikacja</vt:lpstr>
      <vt:lpstr>Selekcja Wektorów – Klasyfikacja, Komitety</vt:lpstr>
      <vt:lpstr>Plan Prezentacji</vt:lpstr>
      <vt:lpstr>Selekcja Wektorów - Regresja</vt:lpstr>
      <vt:lpstr>Selekcja Wektorów - Regresja</vt:lpstr>
      <vt:lpstr>Selekcja Wektorów - Regresja</vt:lpstr>
      <vt:lpstr>Selekcja Wektorów – Regresja, Komitety</vt:lpstr>
      <vt:lpstr>Plan Prezentacji</vt:lpstr>
      <vt:lpstr>Integracja Selekcji Cech z Selekcją Wektorów</vt:lpstr>
      <vt:lpstr>Integracja Selekcji Cech z Selekcją Wektorów</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Inteligentne oprogramowanie  z wykorzystaniem  SQL Server Data Mining</dc:title>
  <dc:creator>Mirek</dc:creator>
  <cp:lastModifiedBy>mirek</cp:lastModifiedBy>
  <cp:revision>310</cp:revision>
  <cp:lastPrinted>2015-07-10T17:08:21Z</cp:lastPrinted>
  <dcterms:created xsi:type="dcterms:W3CDTF">2014-12-23T19:46:43Z</dcterms:created>
  <dcterms:modified xsi:type="dcterms:W3CDTF">2016-01-05T14:03:58Z</dcterms:modified>
</cp:coreProperties>
</file>