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5"/>
  </p:notesMasterIdLst>
  <p:sldIdLst>
    <p:sldId id="258" r:id="rId2"/>
    <p:sldId id="451" r:id="rId3"/>
    <p:sldId id="411" r:id="rId4"/>
    <p:sldId id="445" r:id="rId5"/>
    <p:sldId id="446" r:id="rId6"/>
    <p:sldId id="435" r:id="rId7"/>
    <p:sldId id="437" r:id="rId8"/>
    <p:sldId id="447" r:id="rId9"/>
    <p:sldId id="438" r:id="rId10"/>
    <p:sldId id="413" r:id="rId11"/>
    <p:sldId id="452" r:id="rId12"/>
    <p:sldId id="448" r:id="rId13"/>
    <p:sldId id="416" r:id="rId14"/>
    <p:sldId id="453" r:id="rId15"/>
    <p:sldId id="449" r:id="rId16"/>
    <p:sldId id="421" r:id="rId17"/>
    <p:sldId id="450" r:id="rId18"/>
    <p:sldId id="456" r:id="rId19"/>
    <p:sldId id="454" r:id="rId20"/>
    <p:sldId id="455" r:id="rId21"/>
    <p:sldId id="423" r:id="rId22"/>
    <p:sldId id="439" r:id="rId23"/>
    <p:sldId id="442" r:id="rId24"/>
    <p:sldId id="443" r:id="rId25"/>
    <p:sldId id="429" r:id="rId26"/>
    <p:sldId id="430" r:id="rId27"/>
    <p:sldId id="432" r:id="rId28"/>
    <p:sldId id="440" r:id="rId29"/>
    <p:sldId id="444" r:id="rId30"/>
    <p:sldId id="434" r:id="rId31"/>
    <p:sldId id="433" r:id="rId32"/>
    <p:sldId id="428" r:id="rId33"/>
    <p:sldId id="269" r:id="rId34"/>
  </p:sldIdLst>
  <p:sldSz cx="9144000" cy="5143500" type="screen16x9"/>
  <p:notesSz cx="6881813" cy="97107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98795" autoAdjust="0"/>
  </p:normalViewPr>
  <p:slideViewPr>
    <p:cSldViewPr>
      <p:cViewPr>
        <p:scale>
          <a:sx n="120" d="100"/>
          <a:sy n="120" d="100"/>
        </p:scale>
        <p:origin x="-1458" y="-6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62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327E31F3-9DFD-4ADB-9D0D-B34B4AAE8340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4788" y="728663"/>
            <a:ext cx="6472237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612601"/>
            <a:ext cx="5505450" cy="4369832"/>
          </a:xfrm>
          <a:prstGeom prst="rect">
            <a:avLst/>
          </a:prstGeom>
        </p:spPr>
        <p:txBody>
          <a:bodyPr vert="horz" lIns="94814" tIns="47407" rIns="94814" bIns="474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9C1D4B9D-A52C-4B12-A383-D20CA3AEC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4BAD3D-68BB-482A-8013-9C7D2033BA8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24B1C7-BCE3-413D-91CA-4F3E959FD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BAD3D-68BB-482A-8013-9C7D2033BA8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4B1C7-BCE3-413D-91CA-4F3E959FD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BAD3D-68BB-482A-8013-9C7D2033BA8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4B1C7-BCE3-413D-91CA-4F3E959FD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BAD3D-68BB-482A-8013-9C7D2033BA8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4B1C7-BCE3-413D-91CA-4F3E959FDD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BAD3D-68BB-482A-8013-9C7D2033BA8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4B1C7-BCE3-413D-91CA-4F3E959FDD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BAD3D-68BB-482A-8013-9C7D2033BA8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4B1C7-BCE3-413D-91CA-4F3E959FDD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BAD3D-68BB-482A-8013-9C7D2033BA8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4B1C7-BCE3-413D-91CA-4F3E959FDD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BAD3D-68BB-482A-8013-9C7D2033BA8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4B1C7-BCE3-413D-91CA-4F3E959FDD3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4BAD3D-68BB-482A-8013-9C7D2033BA8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4B1C7-BCE3-413D-91CA-4F3E959FDD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144BAD3D-68BB-482A-8013-9C7D2033BA8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24B1C7-BCE3-413D-91CA-4F3E959FDD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4BAD3D-68BB-482A-8013-9C7D2033BA8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24B1C7-BCE3-413D-91CA-4F3E959FDD3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4BAD3D-68BB-482A-8013-9C7D2033BA8F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724B1C7-BCE3-413D-91CA-4F3E959FDD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kordos.com/pw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smtClean="0">
                <a:solidFill>
                  <a:schemeClr val="bg1"/>
                </a:solidFill>
              </a:rPr>
              <a:t>Sztuczna inteligencja w rozpoznawaniu obrazów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09551"/>
            <a:ext cx="9143999" cy="609600"/>
          </a:xfrm>
          <a:prstGeom prst="rect">
            <a:avLst/>
          </a:prstGeo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3200" smtClean="0">
                <a:solidFill>
                  <a:schemeClr val="bg2">
                    <a:lumMod val="50000"/>
                  </a:schemeClr>
                </a:solidFill>
              </a:rPr>
              <a:t>Sztuczna </a:t>
            </a:r>
            <a:r>
              <a:rPr lang="pl-PL" sz="3200">
                <a:solidFill>
                  <a:schemeClr val="bg2">
                    <a:lumMod val="50000"/>
                  </a:schemeClr>
                </a:solidFill>
              </a:rPr>
              <a:t>inteligencja w rozpoznawaniu </a:t>
            </a:r>
            <a:r>
              <a:rPr lang="pl-PL" sz="3200" smtClean="0">
                <a:solidFill>
                  <a:schemeClr val="bg2">
                    <a:lumMod val="50000"/>
                  </a:schemeClr>
                </a:solidFill>
              </a:rPr>
              <a:t>obrazów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3000" y="81546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>
                <a:solidFill>
                  <a:schemeClr val="bg2">
                    <a:lumMod val="50000"/>
                  </a:schemeClr>
                </a:solidFill>
              </a:rPr>
              <a:t>Od dopasowywania figur do sieci </a:t>
            </a:r>
            <a:r>
              <a:rPr lang="pl-PL" smtClean="0">
                <a:solidFill>
                  <a:schemeClr val="bg2">
                    <a:lumMod val="50000"/>
                  </a:schemeClr>
                </a:solidFill>
              </a:rPr>
              <a:t>konwolucyjnych</a:t>
            </a:r>
            <a:endParaRPr lang="en-US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6553200" y="3886200"/>
            <a:ext cx="2286000" cy="89535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1600" smtClean="0">
                <a:solidFill>
                  <a:schemeClr val="tx1"/>
                </a:solidFill>
              </a:rPr>
              <a:t>Mirosław Kordos </a:t>
            </a:r>
          </a:p>
          <a:p>
            <a:r>
              <a:rPr lang="pl-PL" sz="1200" smtClean="0">
                <a:solidFill>
                  <a:schemeClr val="tx1"/>
                </a:solidFill>
              </a:rPr>
              <a:t>grudzień 2015</a:t>
            </a:r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06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6248400" cy="819150"/>
          </a:xfrm>
        </p:spPr>
        <p:txBody>
          <a:bodyPr>
            <a:noAutofit/>
          </a:bodyPr>
          <a:lstStyle/>
          <a:p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Metody ruchomego okna</a:t>
            </a: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: Viola-Jones</a:t>
            </a:r>
            <a:endParaRPr lang="pl-PL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smtClean="0">
                <a:solidFill>
                  <a:schemeClr val="bg1"/>
                </a:solidFill>
              </a:rPr>
              <a:t>Sztuczna inteligencja w rozpoznawaniu obrazów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57350"/>
            <a:ext cx="3407410" cy="8578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963333"/>
            <a:ext cx="2392371" cy="1837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0" y="1092638"/>
            <a:ext cx="3285808" cy="3285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4421099"/>
            <a:ext cx="1328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smtClean="0"/>
              <a:t>źródło</a:t>
            </a:r>
            <a:r>
              <a:rPr lang="en-US" sz="800"/>
              <a:t>: </a:t>
            </a:r>
            <a:r>
              <a:rPr lang="en-US" sz="800" smtClean="0"/>
              <a:t>robologs.net</a:t>
            </a:r>
            <a:endParaRPr lang="pl-PL" sz="800"/>
          </a:p>
        </p:txBody>
      </p:sp>
      <p:sp>
        <p:nvSpPr>
          <p:cNvPr id="12" name="Rectangle 11"/>
          <p:cNvSpPr/>
          <p:nvPr/>
        </p:nvSpPr>
        <p:spPr>
          <a:xfrm>
            <a:off x="4572000" y="862778"/>
            <a:ext cx="4085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mtClean="0"/>
              <a:t>Paul Viola, Michael Jones: </a:t>
            </a:r>
          </a:p>
          <a:p>
            <a:r>
              <a:rPr lang="en-US" sz="1400" smtClean="0"/>
              <a:t>“Robust </a:t>
            </a:r>
            <a:r>
              <a:rPr lang="en-US" sz="1400"/>
              <a:t>Real-Time </a:t>
            </a:r>
            <a:r>
              <a:rPr lang="en-US" sz="1400" smtClean="0"/>
              <a:t>Face Detection”, 2004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8877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6248400" cy="819150"/>
          </a:xfrm>
        </p:spPr>
        <p:txBody>
          <a:bodyPr>
            <a:noAutofit/>
          </a:bodyPr>
          <a:lstStyle/>
          <a:p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Metody ruchomego okna</a:t>
            </a: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: Viola-Jones</a:t>
            </a:r>
            <a:endParaRPr lang="pl-PL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smtClean="0">
                <a:solidFill>
                  <a:schemeClr val="bg1"/>
                </a:solidFill>
              </a:rPr>
              <a:t>Sztuczna inteligencja w rozpoznawaniu obrazów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57350"/>
            <a:ext cx="3407410" cy="8578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963333"/>
            <a:ext cx="2392371" cy="183726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0" y="862778"/>
            <a:ext cx="4085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mtClean="0"/>
              <a:t>Paul Viola, Michael Jones: </a:t>
            </a:r>
          </a:p>
          <a:p>
            <a:r>
              <a:rPr lang="en-US" sz="1400" smtClean="0"/>
              <a:t>“Robust </a:t>
            </a:r>
            <a:r>
              <a:rPr lang="en-US" sz="1400"/>
              <a:t>Real-Time </a:t>
            </a:r>
            <a:r>
              <a:rPr lang="en-US" sz="1400" smtClean="0"/>
              <a:t>Face Detection”, 2004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06703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smtClean="0">
                <a:solidFill>
                  <a:schemeClr val="bg1"/>
                </a:solidFill>
              </a:rPr>
              <a:t>Sztuczna inteligencja w rozpoznawaniu obrazów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819150"/>
          </a:xfrm>
        </p:spPr>
        <p:txBody>
          <a:bodyPr>
            <a:noAutofit/>
          </a:bodyPr>
          <a:lstStyle/>
          <a:p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Autonomiczne  samochody</a:t>
            </a: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 i klasyfikacja obiektów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l-PL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128715" y="1214423"/>
            <a:ext cx="4386655" cy="3929077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4000"/>
              </a:lnSpc>
            </a:pPr>
            <a:r>
              <a:rPr lang="en-US" sz="1400"/>
              <a:t>Rozpoznawanie obrazów: wzrok </a:t>
            </a:r>
            <a:r>
              <a:rPr lang="en-US" sz="1400" smtClean="0"/>
              <a:t>człowieka</a:t>
            </a:r>
            <a:br>
              <a:rPr lang="en-US" sz="1400" smtClean="0"/>
            </a:br>
            <a:r>
              <a:rPr lang="en-US" sz="1400" smtClean="0"/>
              <a:t> </a:t>
            </a:r>
            <a:r>
              <a:rPr lang="en-US" sz="1400"/>
              <a:t>a sztuczna inteligencja</a:t>
            </a:r>
            <a:r>
              <a:rPr lang="en-US" sz="1400" smtClean="0"/>
              <a:t/>
            </a:r>
            <a:br>
              <a:rPr lang="en-US" sz="1400" smtClean="0"/>
            </a:br>
            <a:endParaRPr lang="en-US" sz="1000" smtClean="0"/>
          </a:p>
          <a:p>
            <a:pPr>
              <a:lnSpc>
                <a:spcPct val="124000"/>
              </a:lnSpc>
            </a:pPr>
            <a:r>
              <a:rPr lang="pl-PL" sz="1400" smtClean="0"/>
              <a:t>Metody </a:t>
            </a:r>
            <a:r>
              <a:rPr lang="pl-PL" sz="1400"/>
              <a:t>dopasowania figur </a:t>
            </a:r>
            <a:r>
              <a:rPr lang="pl-PL" sz="1400" smtClean="0"/>
              <a:t/>
            </a:r>
            <a:br>
              <a:rPr lang="pl-PL" sz="1400" smtClean="0"/>
            </a:br>
            <a:r>
              <a:rPr lang="pl-PL" sz="1400" smtClean="0"/>
              <a:t>i </a:t>
            </a:r>
            <a:r>
              <a:rPr lang="pl-PL" sz="1400"/>
              <a:t>metody </a:t>
            </a:r>
            <a:r>
              <a:rPr lang="pl-PL" sz="1400" smtClean="0"/>
              <a:t>inwariantne</a:t>
            </a:r>
            <a:r>
              <a:rPr lang="en-US" sz="1400" smtClean="0"/>
              <a:t/>
            </a:r>
            <a:br>
              <a:rPr lang="en-US" sz="1400" smtClean="0"/>
            </a:br>
            <a:endParaRPr lang="pl-PL" sz="1000" smtClean="0"/>
          </a:p>
          <a:p>
            <a:pPr>
              <a:lnSpc>
                <a:spcPct val="124000"/>
              </a:lnSpc>
            </a:pPr>
            <a:r>
              <a:rPr lang="pl-PL" sz="1400"/>
              <a:t>Metody ruchomego okna: </a:t>
            </a:r>
            <a:r>
              <a:rPr lang="pl-PL" sz="1400" smtClean="0"/>
              <a:t>Viola-Jones</a:t>
            </a:r>
            <a:r>
              <a:rPr lang="en-US" sz="1400" smtClean="0"/>
              <a:t/>
            </a:r>
            <a:br>
              <a:rPr lang="en-US" sz="1400" smtClean="0"/>
            </a:br>
            <a:endParaRPr lang="pl-PL" sz="1000" smtClean="0"/>
          </a:p>
          <a:p>
            <a:pPr>
              <a:lnSpc>
                <a:spcPct val="124000"/>
              </a:lnSpc>
            </a:pPr>
            <a:r>
              <a:rPr lang="pl-PL" sz="1400" b="1">
                <a:solidFill>
                  <a:srgbClr val="C00000"/>
                </a:solidFill>
              </a:rPr>
              <a:t>Problemy automatycznego kierowania </a:t>
            </a:r>
            <a:r>
              <a:rPr lang="pl-PL" sz="1400" b="1" smtClean="0">
                <a:solidFill>
                  <a:srgbClr val="C00000"/>
                </a:solidFill>
              </a:rPr>
              <a:t/>
            </a:r>
            <a:br>
              <a:rPr lang="pl-PL" sz="1400" b="1" smtClean="0">
                <a:solidFill>
                  <a:srgbClr val="C00000"/>
                </a:solidFill>
              </a:rPr>
            </a:br>
            <a:r>
              <a:rPr lang="pl-PL" sz="1400" b="1" smtClean="0">
                <a:solidFill>
                  <a:srgbClr val="C00000"/>
                </a:solidFill>
              </a:rPr>
              <a:t>pojazdami </a:t>
            </a:r>
            <a:r>
              <a:rPr lang="pl-PL" sz="1400" b="1">
                <a:solidFill>
                  <a:srgbClr val="C00000"/>
                </a:solidFill>
              </a:rPr>
              <a:t>i klasyfikacji </a:t>
            </a:r>
            <a:r>
              <a:rPr lang="pl-PL" sz="1400" b="1" smtClean="0">
                <a:solidFill>
                  <a:srgbClr val="C00000"/>
                </a:solidFill>
              </a:rPr>
              <a:t>obiektów</a:t>
            </a:r>
            <a:r>
              <a:rPr lang="en-US" sz="1400" smtClean="0"/>
              <a:t/>
            </a:r>
            <a:br>
              <a:rPr lang="en-US" sz="1400" smtClean="0"/>
            </a:br>
            <a:endParaRPr lang="pl-PL" sz="1000" smtClean="0"/>
          </a:p>
          <a:p>
            <a:pPr>
              <a:lnSpc>
                <a:spcPct val="124000"/>
              </a:lnSpc>
            </a:pPr>
            <a:r>
              <a:rPr lang="en-US" sz="1400"/>
              <a:t>Deskryptory </a:t>
            </a:r>
            <a:r>
              <a:rPr lang="en-US" sz="1400" smtClean="0"/>
              <a:t>cech</a:t>
            </a:r>
            <a:br>
              <a:rPr lang="en-US" sz="1400" smtClean="0"/>
            </a:br>
            <a:endParaRPr lang="pl-PL" sz="1000" smtClean="0"/>
          </a:p>
          <a:p>
            <a:pPr>
              <a:lnSpc>
                <a:spcPct val="124000"/>
              </a:lnSpc>
            </a:pPr>
            <a:r>
              <a:rPr lang="pl-PL" sz="1400"/>
              <a:t>Konwolucyjne sieci </a:t>
            </a:r>
            <a:r>
              <a:rPr lang="pl-PL" sz="1400" smtClean="0"/>
              <a:t>neuronowe</a:t>
            </a:r>
          </a:p>
        </p:txBody>
      </p:sp>
    </p:spTree>
    <p:extLst>
      <p:ext uri="{BB962C8B-B14F-4D97-AF65-F5344CB8AC3E}">
        <p14:creationId xmlns:p14="http://schemas.microsoft.com/office/powerpoint/2010/main" val="449033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5715000" cy="819150"/>
          </a:xfrm>
        </p:spPr>
        <p:txBody>
          <a:bodyPr>
            <a:noAutofit/>
          </a:bodyPr>
          <a:lstStyle/>
          <a:p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Autonomiczne  samochody </a:t>
            </a:r>
            <a:endParaRPr lang="pl-PL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smtClean="0">
                <a:solidFill>
                  <a:schemeClr val="bg1"/>
                </a:solidFill>
              </a:rPr>
              <a:t>Sztuczna inteligencja w rozpoznawaniu obrazów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16450" y="361950"/>
            <a:ext cx="4329262" cy="1752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24000"/>
              </a:lnSpc>
              <a:buNone/>
            </a:pPr>
            <a:r>
              <a:rPr lang="pl-PL" sz="1200"/>
              <a:t>Rozpoznawanie obrazów w kierowaniu samochodem </a:t>
            </a:r>
            <a:r>
              <a:rPr lang="en-US" sz="1200" smtClean="0"/>
              <a:t/>
            </a:r>
            <a:br>
              <a:rPr lang="en-US" sz="1200" smtClean="0"/>
            </a:br>
            <a:r>
              <a:rPr lang="pl-PL" sz="1200" smtClean="0"/>
              <a:t>może </a:t>
            </a:r>
            <a:r>
              <a:rPr lang="pl-PL" sz="1200"/>
              <a:t>służyć dwóm </a:t>
            </a:r>
            <a:r>
              <a:rPr lang="pl-PL" sz="1200" smtClean="0"/>
              <a:t>cel</a:t>
            </a:r>
            <a:r>
              <a:rPr lang="en-US" sz="1200" smtClean="0"/>
              <a:t>o</a:t>
            </a:r>
            <a:r>
              <a:rPr lang="pl-PL" sz="1200" smtClean="0"/>
              <a:t>m</a:t>
            </a:r>
            <a:r>
              <a:rPr lang="pl-PL" sz="1200"/>
              <a:t>: </a:t>
            </a:r>
            <a:endParaRPr lang="en-US" sz="1200" smtClean="0"/>
          </a:p>
          <a:p>
            <a:pPr marL="452628" indent="-342900">
              <a:lnSpc>
                <a:spcPct val="124000"/>
              </a:lnSpc>
              <a:buAutoNum type="arabicPeriod"/>
            </a:pPr>
            <a:r>
              <a:rPr lang="pl-PL" sz="1200" smtClean="0"/>
              <a:t>Pomoc </a:t>
            </a:r>
            <a:r>
              <a:rPr lang="pl-PL" sz="1200"/>
              <a:t>kierowcy w bezpiecznym </a:t>
            </a:r>
            <a:r>
              <a:rPr lang="en-US" sz="1200" smtClean="0"/>
              <a:t/>
            </a:r>
            <a:br>
              <a:rPr lang="en-US" sz="1200" smtClean="0"/>
            </a:br>
            <a:r>
              <a:rPr lang="pl-PL" sz="1200" smtClean="0"/>
              <a:t>prowadzeniu </a:t>
            </a:r>
            <a:r>
              <a:rPr lang="pl-PL" sz="1200"/>
              <a:t>samochodu. </a:t>
            </a:r>
            <a:endParaRPr lang="en-US" sz="1200" smtClean="0"/>
          </a:p>
          <a:p>
            <a:pPr marL="452628" indent="-342900">
              <a:lnSpc>
                <a:spcPct val="124000"/>
              </a:lnSpc>
              <a:buAutoNum type="arabicPeriod"/>
            </a:pPr>
            <a:r>
              <a:rPr lang="pl-PL" sz="1200" smtClean="0"/>
              <a:t>Automatyczne </a:t>
            </a:r>
            <a:r>
              <a:rPr lang="pl-PL" sz="1200"/>
              <a:t>kierowanie samochodu </a:t>
            </a:r>
            <a:r>
              <a:rPr lang="en-US" sz="1200" smtClean="0"/>
              <a:t/>
            </a:r>
            <a:br>
              <a:rPr lang="en-US" sz="1200" smtClean="0"/>
            </a:br>
            <a:r>
              <a:rPr lang="pl-PL" sz="1200" smtClean="0"/>
              <a:t>przez </a:t>
            </a:r>
            <a:r>
              <a:rPr lang="pl-PL" sz="1200"/>
              <a:t>komputer. </a:t>
            </a:r>
            <a:endParaRPr lang="en-US" sz="1200"/>
          </a:p>
          <a:p>
            <a:pPr marL="109728" indent="0">
              <a:lnSpc>
                <a:spcPct val="124000"/>
              </a:lnSpc>
              <a:buNone/>
            </a:pPr>
            <a:endParaRPr lang="pl-PL" sz="16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0" y="812800"/>
            <a:ext cx="2720459" cy="39069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97110" y="4304877"/>
            <a:ext cx="1752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smtClean="0"/>
              <a:t>Google Self-Driving Car</a:t>
            </a:r>
            <a:endParaRPr lang="pl-PL" sz="1050"/>
          </a:p>
        </p:txBody>
      </p:sp>
      <p:sp>
        <p:nvSpPr>
          <p:cNvPr id="11" name="Rectangle 10"/>
          <p:cNvSpPr/>
          <p:nvPr/>
        </p:nvSpPr>
        <p:spPr>
          <a:xfrm>
            <a:off x="3810000" y="4353572"/>
            <a:ext cx="2286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smtClean="0"/>
              <a:t>J</a:t>
            </a:r>
            <a:r>
              <a:rPr lang="pl-PL" sz="1050" smtClean="0"/>
              <a:t>unior </a:t>
            </a:r>
            <a:r>
              <a:rPr lang="pl-PL" sz="1050"/>
              <a:t>z Uniwersytetu Stanford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9" y="2266908"/>
            <a:ext cx="2288023" cy="193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66908"/>
            <a:ext cx="2953774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96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5715000" cy="819150"/>
          </a:xfrm>
        </p:spPr>
        <p:txBody>
          <a:bodyPr>
            <a:noAutofit/>
          </a:bodyPr>
          <a:lstStyle/>
          <a:p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Autonomiczne  samochody </a:t>
            </a:r>
            <a:endParaRPr lang="pl-PL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smtClean="0">
                <a:solidFill>
                  <a:schemeClr val="bg1"/>
                </a:solidFill>
              </a:rPr>
              <a:t>Sztuczna inteligencja w rozpoznawaniu obrazów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16450" y="361950"/>
            <a:ext cx="4329262" cy="1752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24000"/>
              </a:lnSpc>
              <a:buNone/>
            </a:pPr>
            <a:r>
              <a:rPr lang="pl-PL" sz="1200"/>
              <a:t>Rozpoznawanie obrazów w kierowaniu samochodem </a:t>
            </a:r>
            <a:r>
              <a:rPr lang="en-US" sz="1200" smtClean="0"/>
              <a:t/>
            </a:r>
            <a:br>
              <a:rPr lang="en-US" sz="1200" smtClean="0"/>
            </a:br>
            <a:r>
              <a:rPr lang="pl-PL" sz="1200" smtClean="0"/>
              <a:t>może </a:t>
            </a:r>
            <a:r>
              <a:rPr lang="pl-PL" sz="1200"/>
              <a:t>służyć dwóm </a:t>
            </a:r>
            <a:r>
              <a:rPr lang="pl-PL" sz="1200" smtClean="0"/>
              <a:t>cel</a:t>
            </a:r>
            <a:r>
              <a:rPr lang="en-US" sz="1200" smtClean="0"/>
              <a:t>o</a:t>
            </a:r>
            <a:r>
              <a:rPr lang="pl-PL" sz="1200" smtClean="0"/>
              <a:t>m</a:t>
            </a:r>
            <a:r>
              <a:rPr lang="pl-PL" sz="1200"/>
              <a:t>: </a:t>
            </a:r>
            <a:endParaRPr lang="en-US" sz="1200" smtClean="0"/>
          </a:p>
          <a:p>
            <a:pPr marL="452628" indent="-342900">
              <a:lnSpc>
                <a:spcPct val="124000"/>
              </a:lnSpc>
              <a:buAutoNum type="arabicPeriod"/>
            </a:pPr>
            <a:r>
              <a:rPr lang="pl-PL" sz="1200" smtClean="0"/>
              <a:t>Pomoc </a:t>
            </a:r>
            <a:r>
              <a:rPr lang="pl-PL" sz="1200"/>
              <a:t>kierowcy w bezpiecznym </a:t>
            </a:r>
            <a:r>
              <a:rPr lang="en-US" sz="1200" smtClean="0"/>
              <a:t/>
            </a:r>
            <a:br>
              <a:rPr lang="en-US" sz="1200" smtClean="0"/>
            </a:br>
            <a:r>
              <a:rPr lang="pl-PL" sz="1200" smtClean="0"/>
              <a:t>prowadzeniu </a:t>
            </a:r>
            <a:r>
              <a:rPr lang="pl-PL" sz="1200"/>
              <a:t>samochodu. </a:t>
            </a:r>
            <a:endParaRPr lang="en-US" sz="1200" smtClean="0"/>
          </a:p>
          <a:p>
            <a:pPr marL="452628" indent="-342900">
              <a:lnSpc>
                <a:spcPct val="124000"/>
              </a:lnSpc>
              <a:buAutoNum type="arabicPeriod"/>
            </a:pPr>
            <a:r>
              <a:rPr lang="pl-PL" sz="1200" smtClean="0"/>
              <a:t>Automatyczne </a:t>
            </a:r>
            <a:r>
              <a:rPr lang="pl-PL" sz="1200"/>
              <a:t>kierowanie samochodu </a:t>
            </a:r>
            <a:r>
              <a:rPr lang="en-US" sz="1200" smtClean="0"/>
              <a:t/>
            </a:r>
            <a:br>
              <a:rPr lang="en-US" sz="1200" smtClean="0"/>
            </a:br>
            <a:r>
              <a:rPr lang="pl-PL" sz="1200" smtClean="0"/>
              <a:t>przez </a:t>
            </a:r>
            <a:r>
              <a:rPr lang="pl-PL" sz="1200"/>
              <a:t>komputer. </a:t>
            </a:r>
            <a:endParaRPr lang="en-US" sz="1200"/>
          </a:p>
          <a:p>
            <a:pPr marL="109728" indent="0">
              <a:lnSpc>
                <a:spcPct val="124000"/>
              </a:lnSpc>
              <a:buNone/>
            </a:pPr>
            <a:endParaRPr lang="pl-PL" sz="1600" smtClean="0"/>
          </a:p>
        </p:txBody>
      </p:sp>
      <p:sp>
        <p:nvSpPr>
          <p:cNvPr id="10" name="Rectangle 9"/>
          <p:cNvSpPr/>
          <p:nvPr/>
        </p:nvSpPr>
        <p:spPr>
          <a:xfrm>
            <a:off x="6897110" y="4304877"/>
            <a:ext cx="1752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smtClean="0"/>
              <a:t>Google Self-Driving Car</a:t>
            </a:r>
            <a:endParaRPr lang="pl-PL" sz="1050"/>
          </a:p>
        </p:txBody>
      </p:sp>
      <p:sp>
        <p:nvSpPr>
          <p:cNvPr id="11" name="Rectangle 10"/>
          <p:cNvSpPr/>
          <p:nvPr/>
        </p:nvSpPr>
        <p:spPr>
          <a:xfrm>
            <a:off x="3810000" y="4353572"/>
            <a:ext cx="2286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smtClean="0"/>
              <a:t>J</a:t>
            </a:r>
            <a:r>
              <a:rPr lang="pl-PL" sz="1050" smtClean="0"/>
              <a:t>unior </a:t>
            </a:r>
            <a:r>
              <a:rPr lang="pl-PL" sz="1050"/>
              <a:t>z Uniwersytetu Stanford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9" y="2266908"/>
            <a:ext cx="2288023" cy="193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66908"/>
            <a:ext cx="2953774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00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smtClean="0">
                <a:solidFill>
                  <a:schemeClr val="bg1"/>
                </a:solidFill>
              </a:rPr>
              <a:t>Sztuczna inteligencja w rozpoznawaniu obrazów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Autofit/>
          </a:bodyPr>
          <a:lstStyle/>
          <a:p>
            <a:pPr algn="ctr"/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Deskryptory Cech: SIFT, SURF, FAST, V. Bag of Words, HOG</a:t>
            </a:r>
            <a:endParaRPr lang="pl-PL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128715" y="1214423"/>
            <a:ext cx="4386655" cy="3929077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4000"/>
              </a:lnSpc>
            </a:pPr>
            <a:r>
              <a:rPr lang="en-US" sz="1400"/>
              <a:t>Rozpoznawanie obrazów: wzrok </a:t>
            </a:r>
            <a:r>
              <a:rPr lang="en-US" sz="1400" smtClean="0"/>
              <a:t>człowieka</a:t>
            </a:r>
            <a:br>
              <a:rPr lang="en-US" sz="1400" smtClean="0"/>
            </a:br>
            <a:r>
              <a:rPr lang="en-US" sz="1400" smtClean="0"/>
              <a:t>a </a:t>
            </a:r>
            <a:r>
              <a:rPr lang="en-US" sz="1400"/>
              <a:t>sztuczna inteligencja</a:t>
            </a:r>
            <a:r>
              <a:rPr lang="en-US" sz="1400" smtClean="0"/>
              <a:t/>
            </a:r>
            <a:br>
              <a:rPr lang="en-US" sz="1400" smtClean="0"/>
            </a:br>
            <a:endParaRPr lang="en-US" sz="1000" smtClean="0"/>
          </a:p>
          <a:p>
            <a:pPr>
              <a:lnSpc>
                <a:spcPct val="124000"/>
              </a:lnSpc>
            </a:pPr>
            <a:r>
              <a:rPr lang="pl-PL" sz="1400" smtClean="0"/>
              <a:t>Metody </a:t>
            </a:r>
            <a:r>
              <a:rPr lang="pl-PL" sz="1400"/>
              <a:t>dopasowania figur </a:t>
            </a:r>
            <a:r>
              <a:rPr lang="pl-PL" sz="1400" smtClean="0"/>
              <a:t/>
            </a:r>
            <a:br>
              <a:rPr lang="pl-PL" sz="1400" smtClean="0"/>
            </a:br>
            <a:r>
              <a:rPr lang="pl-PL" sz="1400" smtClean="0"/>
              <a:t>i </a:t>
            </a:r>
            <a:r>
              <a:rPr lang="pl-PL" sz="1400"/>
              <a:t>metody </a:t>
            </a:r>
            <a:r>
              <a:rPr lang="pl-PL" sz="1400" smtClean="0"/>
              <a:t>inwariantne</a:t>
            </a:r>
            <a:r>
              <a:rPr lang="en-US" sz="1400" smtClean="0"/>
              <a:t/>
            </a:r>
            <a:br>
              <a:rPr lang="en-US" sz="1400" smtClean="0"/>
            </a:br>
            <a:endParaRPr lang="pl-PL" sz="1000" smtClean="0"/>
          </a:p>
          <a:p>
            <a:pPr>
              <a:lnSpc>
                <a:spcPct val="124000"/>
              </a:lnSpc>
            </a:pPr>
            <a:r>
              <a:rPr lang="pl-PL" sz="1400"/>
              <a:t>Metody ruchomego okna: </a:t>
            </a:r>
            <a:r>
              <a:rPr lang="pl-PL" sz="1400" smtClean="0"/>
              <a:t>Viola-Jones</a:t>
            </a:r>
            <a:r>
              <a:rPr lang="en-US" sz="1400" smtClean="0"/>
              <a:t/>
            </a:r>
            <a:br>
              <a:rPr lang="en-US" sz="1400" smtClean="0"/>
            </a:br>
            <a:endParaRPr lang="pl-PL" sz="1000" smtClean="0"/>
          </a:p>
          <a:p>
            <a:pPr>
              <a:lnSpc>
                <a:spcPct val="124000"/>
              </a:lnSpc>
            </a:pPr>
            <a:r>
              <a:rPr lang="pl-PL" sz="1400"/>
              <a:t>Problemy automatycznego kierowania </a:t>
            </a:r>
            <a:r>
              <a:rPr lang="pl-PL" sz="1400" smtClean="0"/>
              <a:t/>
            </a:r>
            <a:br>
              <a:rPr lang="pl-PL" sz="1400" smtClean="0"/>
            </a:br>
            <a:r>
              <a:rPr lang="pl-PL" sz="1400" smtClean="0"/>
              <a:t>pojazdami </a:t>
            </a:r>
            <a:r>
              <a:rPr lang="pl-PL" sz="1400"/>
              <a:t>i klasyfikacji </a:t>
            </a:r>
            <a:r>
              <a:rPr lang="pl-PL" sz="1400" smtClean="0"/>
              <a:t>obiektów</a:t>
            </a:r>
            <a:r>
              <a:rPr lang="en-US" sz="1400" smtClean="0"/>
              <a:t/>
            </a:r>
            <a:br>
              <a:rPr lang="en-US" sz="1400" smtClean="0"/>
            </a:br>
            <a:endParaRPr lang="pl-PL" sz="1000" smtClean="0"/>
          </a:p>
          <a:p>
            <a:pPr>
              <a:lnSpc>
                <a:spcPct val="124000"/>
              </a:lnSpc>
            </a:pPr>
            <a:r>
              <a:rPr lang="en-US" sz="1400" b="1">
                <a:solidFill>
                  <a:srgbClr val="C00000"/>
                </a:solidFill>
              </a:rPr>
              <a:t>Deskryptory </a:t>
            </a:r>
            <a:r>
              <a:rPr lang="en-US" sz="1400" b="1" smtClean="0">
                <a:solidFill>
                  <a:srgbClr val="C00000"/>
                </a:solidFill>
              </a:rPr>
              <a:t>cech</a:t>
            </a:r>
            <a:br>
              <a:rPr lang="en-US" sz="1400" b="1" smtClean="0">
                <a:solidFill>
                  <a:srgbClr val="C00000"/>
                </a:solidFill>
              </a:rPr>
            </a:br>
            <a:endParaRPr lang="pl-PL" sz="1000" b="1" smtClean="0">
              <a:solidFill>
                <a:srgbClr val="C00000"/>
              </a:solidFill>
            </a:endParaRPr>
          </a:p>
          <a:p>
            <a:pPr>
              <a:lnSpc>
                <a:spcPct val="124000"/>
              </a:lnSpc>
            </a:pPr>
            <a:r>
              <a:rPr lang="pl-PL" sz="1400"/>
              <a:t>Konwolucyjne sieci </a:t>
            </a:r>
            <a:r>
              <a:rPr lang="pl-PL" sz="1400" smtClean="0"/>
              <a:t>neuronowe</a:t>
            </a:r>
          </a:p>
        </p:txBody>
      </p:sp>
    </p:spTree>
    <p:extLst>
      <p:ext uri="{BB962C8B-B14F-4D97-AF65-F5344CB8AC3E}">
        <p14:creationId xmlns:p14="http://schemas.microsoft.com/office/powerpoint/2010/main" val="449033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Autofit/>
          </a:bodyPr>
          <a:lstStyle/>
          <a:p>
            <a:pPr algn="ctr"/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Deskryptory Cech: SIFT, SURF, FAST, V. Bag of Words, HOG</a:t>
            </a:r>
            <a:endParaRPr lang="pl-PL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smtClean="0">
                <a:solidFill>
                  <a:schemeClr val="bg1"/>
                </a:solidFill>
              </a:rPr>
              <a:t>Sztuczna inteligencja w rozpoznawaniu obrazów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351683"/>
            <a:ext cx="2371144" cy="12192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89483"/>
            <a:ext cx="3437944" cy="213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359070" y="4647083"/>
            <a:ext cx="1447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smtClean="0"/>
              <a:t>źródło:</a:t>
            </a:r>
            <a:r>
              <a:rPr lang="en-US" sz="800" smtClean="0"/>
              <a:t> docs.opencv.org</a:t>
            </a:r>
            <a:endParaRPr lang="en-US" sz="800"/>
          </a:p>
        </p:txBody>
      </p:sp>
      <p:sp>
        <p:nvSpPr>
          <p:cNvPr id="16" name="TextBox 15"/>
          <p:cNvSpPr txBox="1"/>
          <p:nvPr/>
        </p:nvSpPr>
        <p:spPr>
          <a:xfrm>
            <a:off x="304800" y="995833"/>
            <a:ext cx="487416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1988: Harris Corner Detector</a:t>
            </a:r>
          </a:p>
          <a:p>
            <a:endParaRPr lang="en-US" sz="800" smtClean="0"/>
          </a:p>
          <a:p>
            <a:r>
              <a:rPr lang="en-US" sz="2000"/>
              <a:t>1999: SIFT </a:t>
            </a:r>
            <a:r>
              <a:rPr lang="en-US" sz="2000">
                <a:latin typeface="Arial Narrow" panose="020B0606020202030204" pitchFamily="34" charset="0"/>
              </a:rPr>
              <a:t>- </a:t>
            </a:r>
            <a:r>
              <a:rPr lang="en-US" sz="1600">
                <a:latin typeface="Arial Narrow" panose="020B0606020202030204" pitchFamily="34" charset="0"/>
              </a:rPr>
              <a:t>Scale Invariant Feature </a:t>
            </a:r>
            <a:r>
              <a:rPr lang="en-US" sz="1600" smtClean="0">
                <a:latin typeface="Arial Narrow" panose="020B0606020202030204" pitchFamily="34" charset="0"/>
              </a:rPr>
              <a:t>Transform</a:t>
            </a:r>
          </a:p>
          <a:p>
            <a:endParaRPr lang="en-US" sz="800" smtClean="0"/>
          </a:p>
          <a:p>
            <a:r>
              <a:rPr lang="en-US" sz="2000"/>
              <a:t>2004: </a:t>
            </a:r>
            <a:r>
              <a:rPr lang="en-US" sz="2000" smtClean="0"/>
              <a:t>PCA - SIFT</a:t>
            </a:r>
          </a:p>
          <a:p>
            <a:endParaRPr lang="en-US" sz="800" smtClean="0"/>
          </a:p>
          <a:p>
            <a:r>
              <a:rPr lang="en-US" sz="2000"/>
              <a:t>2006: SURF </a:t>
            </a:r>
            <a:r>
              <a:rPr lang="en-US" sz="1600">
                <a:latin typeface="Arial Narrow" panose="020B0606020202030204" pitchFamily="34" charset="0"/>
              </a:rPr>
              <a:t>- </a:t>
            </a:r>
            <a:r>
              <a:rPr lang="pl-PL" sz="1600">
                <a:latin typeface="Arial Narrow" panose="020B0606020202030204" pitchFamily="34" charset="0"/>
              </a:rPr>
              <a:t>Speeded Up Robust Features</a:t>
            </a:r>
            <a:endParaRPr lang="en-US" sz="1600">
              <a:latin typeface="Arial Narrow" panose="020B0606020202030204" pitchFamily="34" charset="0"/>
            </a:endParaRPr>
          </a:p>
          <a:p>
            <a:endParaRPr lang="en-US" sz="800"/>
          </a:p>
          <a:p>
            <a:r>
              <a:rPr lang="en-US" sz="2000"/>
              <a:t>2006: FAST </a:t>
            </a:r>
            <a:r>
              <a:rPr lang="en-US" sz="1600">
                <a:latin typeface="Arial Narrow" panose="020B0606020202030204" pitchFamily="34" charset="0"/>
              </a:rPr>
              <a:t>- </a:t>
            </a:r>
            <a:r>
              <a:rPr lang="pl-PL" sz="1600">
                <a:latin typeface="Arial Narrow" panose="020B0606020202030204" pitchFamily="34" charset="0"/>
              </a:rPr>
              <a:t>Features from Accelerated Segment </a:t>
            </a:r>
            <a:r>
              <a:rPr lang="pl-PL" sz="1600" smtClean="0">
                <a:latin typeface="Arial Narrow" panose="020B0606020202030204" pitchFamily="34" charset="0"/>
              </a:rPr>
              <a:t>Test</a:t>
            </a:r>
            <a:endParaRPr lang="en-US" sz="1600" smtClean="0">
              <a:latin typeface="Arial Narrow" panose="020B0606020202030204" pitchFamily="34" charset="0"/>
            </a:endParaRPr>
          </a:p>
          <a:p>
            <a:endParaRPr lang="en-US" sz="800" smtClean="0"/>
          </a:p>
          <a:p>
            <a:r>
              <a:rPr lang="en-US" sz="2000" smtClean="0"/>
              <a:t>2003</a:t>
            </a:r>
            <a:r>
              <a:rPr lang="en-US" sz="2000"/>
              <a:t>: Visual Bag of </a:t>
            </a:r>
            <a:r>
              <a:rPr lang="en-US" sz="2000" smtClean="0"/>
              <a:t>Words</a:t>
            </a:r>
          </a:p>
          <a:p>
            <a:endParaRPr lang="en-US" sz="800" smtClean="0"/>
          </a:p>
          <a:p>
            <a:r>
              <a:rPr lang="en-US" sz="2000" smtClean="0"/>
              <a:t>2008</a:t>
            </a:r>
            <a:r>
              <a:rPr lang="en-US" sz="2000"/>
              <a:t>: HOG </a:t>
            </a:r>
            <a:r>
              <a:rPr lang="en-US" sz="1600">
                <a:latin typeface="Arial Narrow" panose="020B0606020202030204" pitchFamily="34" charset="0"/>
              </a:rPr>
              <a:t>- H</a:t>
            </a:r>
            <a:r>
              <a:rPr lang="pl-PL" sz="1600">
                <a:latin typeface="Arial Narrow" panose="020B0606020202030204" pitchFamily="34" charset="0"/>
              </a:rPr>
              <a:t>istogram of </a:t>
            </a:r>
            <a:r>
              <a:rPr lang="en-US" sz="1600">
                <a:latin typeface="Arial Narrow" panose="020B0606020202030204" pitchFamily="34" charset="0"/>
              </a:rPr>
              <a:t>O</a:t>
            </a:r>
            <a:r>
              <a:rPr lang="pl-PL" sz="1600">
                <a:latin typeface="Arial Narrow" panose="020B0606020202030204" pitchFamily="34" charset="0"/>
              </a:rPr>
              <a:t>riented </a:t>
            </a:r>
            <a:r>
              <a:rPr lang="en-US" sz="1600">
                <a:latin typeface="Arial Narrow" panose="020B0606020202030204" pitchFamily="34" charset="0"/>
              </a:rPr>
              <a:t>G</a:t>
            </a:r>
            <a:r>
              <a:rPr lang="pl-PL" sz="1600" smtClean="0">
                <a:latin typeface="Arial Narrow" panose="020B0606020202030204" pitchFamily="34" charset="0"/>
              </a:rPr>
              <a:t>radients</a:t>
            </a:r>
            <a:endParaRPr lang="pl-PL" sz="200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08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smtClean="0">
                <a:solidFill>
                  <a:schemeClr val="bg1"/>
                </a:solidFill>
              </a:rPr>
              <a:t>Sztuczna inteligencja w rozpoznawaniu obrazów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458200" cy="742950"/>
          </a:xfrm>
        </p:spPr>
        <p:txBody>
          <a:bodyPr>
            <a:noAutofit/>
          </a:bodyPr>
          <a:lstStyle/>
          <a:p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onwolucyjne </a:t>
            </a:r>
            <a:r>
              <a:rPr lang="pl-PL" sz="2400">
                <a:solidFill>
                  <a:schemeClr val="bg2">
                    <a:lumMod val="50000"/>
                  </a:schemeClr>
                </a:solidFill>
              </a:rPr>
              <a:t>sieci 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neuronowe </a:t>
            </a:r>
            <a:endParaRPr lang="pl-PL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4128715" y="1214423"/>
            <a:ext cx="4386655" cy="3929077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4000"/>
              </a:lnSpc>
            </a:pPr>
            <a:r>
              <a:rPr lang="en-US" sz="1400"/>
              <a:t>Rozpoznawanie obrazów: wzrok </a:t>
            </a:r>
            <a:r>
              <a:rPr lang="en-US" sz="1400" smtClean="0"/>
              <a:t>człowieka</a:t>
            </a:r>
            <a:br>
              <a:rPr lang="en-US" sz="1400" smtClean="0"/>
            </a:br>
            <a:r>
              <a:rPr lang="en-US" sz="1400" smtClean="0"/>
              <a:t>a </a:t>
            </a:r>
            <a:r>
              <a:rPr lang="en-US" sz="1400"/>
              <a:t>sztuczna inteligencja</a:t>
            </a:r>
            <a:r>
              <a:rPr lang="en-US" sz="1400" smtClean="0"/>
              <a:t/>
            </a:r>
            <a:br>
              <a:rPr lang="en-US" sz="1400" smtClean="0"/>
            </a:br>
            <a:endParaRPr lang="en-US" sz="1000" smtClean="0"/>
          </a:p>
          <a:p>
            <a:pPr>
              <a:lnSpc>
                <a:spcPct val="124000"/>
              </a:lnSpc>
            </a:pPr>
            <a:r>
              <a:rPr lang="pl-PL" sz="1400" smtClean="0"/>
              <a:t>Metody </a:t>
            </a:r>
            <a:r>
              <a:rPr lang="pl-PL" sz="1400"/>
              <a:t>dopasowania figur </a:t>
            </a:r>
            <a:r>
              <a:rPr lang="pl-PL" sz="1400" smtClean="0"/>
              <a:t/>
            </a:r>
            <a:br>
              <a:rPr lang="pl-PL" sz="1400" smtClean="0"/>
            </a:br>
            <a:r>
              <a:rPr lang="pl-PL" sz="1400" smtClean="0"/>
              <a:t>i </a:t>
            </a:r>
            <a:r>
              <a:rPr lang="pl-PL" sz="1400"/>
              <a:t>metody </a:t>
            </a:r>
            <a:r>
              <a:rPr lang="pl-PL" sz="1400" smtClean="0"/>
              <a:t>inwariantne</a:t>
            </a:r>
            <a:r>
              <a:rPr lang="en-US" sz="1400" smtClean="0"/>
              <a:t/>
            </a:r>
            <a:br>
              <a:rPr lang="en-US" sz="1400" smtClean="0"/>
            </a:br>
            <a:endParaRPr lang="pl-PL" sz="1000" smtClean="0"/>
          </a:p>
          <a:p>
            <a:pPr>
              <a:lnSpc>
                <a:spcPct val="124000"/>
              </a:lnSpc>
            </a:pPr>
            <a:r>
              <a:rPr lang="pl-PL" sz="1400"/>
              <a:t>Metody ruchomego okna: </a:t>
            </a:r>
            <a:r>
              <a:rPr lang="pl-PL" sz="1400" smtClean="0"/>
              <a:t>Viola-Jones</a:t>
            </a:r>
            <a:r>
              <a:rPr lang="en-US" sz="1400" smtClean="0"/>
              <a:t/>
            </a:r>
            <a:br>
              <a:rPr lang="en-US" sz="1400" smtClean="0"/>
            </a:br>
            <a:endParaRPr lang="pl-PL" sz="1000" smtClean="0"/>
          </a:p>
          <a:p>
            <a:pPr>
              <a:lnSpc>
                <a:spcPct val="124000"/>
              </a:lnSpc>
            </a:pPr>
            <a:r>
              <a:rPr lang="pl-PL" sz="1400"/>
              <a:t>Problemy automatycznego kierowania </a:t>
            </a:r>
            <a:r>
              <a:rPr lang="pl-PL" sz="1400" smtClean="0"/>
              <a:t/>
            </a:r>
            <a:br>
              <a:rPr lang="pl-PL" sz="1400" smtClean="0"/>
            </a:br>
            <a:r>
              <a:rPr lang="pl-PL" sz="1400" smtClean="0"/>
              <a:t>pojazdami </a:t>
            </a:r>
            <a:r>
              <a:rPr lang="pl-PL" sz="1400"/>
              <a:t>i klasyfikacji </a:t>
            </a:r>
            <a:r>
              <a:rPr lang="pl-PL" sz="1400" smtClean="0"/>
              <a:t>obiektów</a:t>
            </a:r>
            <a:r>
              <a:rPr lang="en-US" sz="1400" smtClean="0"/>
              <a:t/>
            </a:r>
            <a:br>
              <a:rPr lang="en-US" sz="1400" smtClean="0"/>
            </a:br>
            <a:endParaRPr lang="pl-PL" sz="1000" smtClean="0"/>
          </a:p>
          <a:p>
            <a:pPr>
              <a:lnSpc>
                <a:spcPct val="124000"/>
              </a:lnSpc>
            </a:pPr>
            <a:r>
              <a:rPr lang="en-US" sz="1400"/>
              <a:t>Deskryptory </a:t>
            </a:r>
            <a:r>
              <a:rPr lang="en-US" sz="1400" smtClean="0"/>
              <a:t>cech</a:t>
            </a:r>
            <a:br>
              <a:rPr lang="en-US" sz="1400" smtClean="0"/>
            </a:br>
            <a:endParaRPr lang="pl-PL" sz="1000" smtClean="0"/>
          </a:p>
          <a:p>
            <a:pPr>
              <a:lnSpc>
                <a:spcPct val="124000"/>
              </a:lnSpc>
            </a:pPr>
            <a:r>
              <a:rPr lang="pl-PL" sz="1400" b="1">
                <a:solidFill>
                  <a:srgbClr val="C00000"/>
                </a:solidFill>
              </a:rPr>
              <a:t>Konwolucyjne sieci </a:t>
            </a:r>
            <a:r>
              <a:rPr lang="pl-PL" sz="1400" b="1" smtClean="0">
                <a:solidFill>
                  <a:srgbClr val="C00000"/>
                </a:solidFill>
              </a:rPr>
              <a:t>neuronowe</a:t>
            </a:r>
          </a:p>
        </p:txBody>
      </p:sp>
    </p:spTree>
    <p:extLst>
      <p:ext uri="{BB962C8B-B14F-4D97-AF65-F5344CB8AC3E}">
        <p14:creationId xmlns:p14="http://schemas.microsoft.com/office/powerpoint/2010/main" val="449033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smtClean="0">
                <a:solidFill>
                  <a:schemeClr val="bg1"/>
                </a:solidFill>
              </a:rPr>
              <a:t>Sztuczna inteligencja w rozpoznawaniu obrazów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932583" y="825044"/>
            <a:ext cx="5181600" cy="1559153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4000"/>
              </a:lnSpc>
            </a:pPr>
            <a:r>
              <a:rPr lang="en-US" sz="1200" b="1" smtClean="0">
                <a:solidFill>
                  <a:schemeClr val="bg2">
                    <a:lumMod val="50000"/>
                  </a:schemeClr>
                </a:solidFill>
              </a:rPr>
              <a:t>Problemy:</a:t>
            </a:r>
            <a:r>
              <a:rPr lang="pl-PL" sz="1200" b="1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l-PL" sz="1200" b="1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050" smtClean="0"/>
              <a:t>- ręczne projektowanie cech jest słabym punktem </a:t>
            </a:r>
          </a:p>
          <a:p>
            <a:pPr marL="109728" indent="0">
              <a:lnSpc>
                <a:spcPct val="124000"/>
              </a:lnSpc>
              <a:buNone/>
            </a:pPr>
            <a:r>
              <a:rPr lang="en-US" sz="1050" smtClean="0"/>
              <a:t>      - konieczne niskowymiarowe atrybuty ze względu </a:t>
            </a:r>
            <a:br>
              <a:rPr lang="en-US" sz="1050" smtClean="0"/>
            </a:br>
            <a:r>
              <a:rPr lang="en-US" sz="1050" smtClean="0"/>
              <a:t>         na niskie moce obliczeniowe </a:t>
            </a:r>
          </a:p>
          <a:p>
            <a:pPr marL="109728" indent="0">
              <a:lnSpc>
                <a:spcPct val="124000"/>
              </a:lnSpc>
              <a:buNone/>
            </a:pPr>
            <a:r>
              <a:rPr lang="en-US" sz="1050" smtClean="0"/>
              <a:t>      - konieczne </a:t>
            </a:r>
            <a:r>
              <a:rPr lang="en-US" sz="1050"/>
              <a:t>niskowymiarowe atrybuty ze względu </a:t>
            </a:r>
            <a:r>
              <a:rPr lang="en-US" sz="1050" smtClean="0"/>
              <a:t/>
            </a:r>
            <a:br>
              <a:rPr lang="en-US" sz="1050" smtClean="0"/>
            </a:br>
            <a:r>
              <a:rPr lang="en-US" sz="1050" smtClean="0"/>
              <a:t>         na małe zbiory uczące </a:t>
            </a:r>
            <a:endParaRPr lang="en-US" sz="1050"/>
          </a:p>
          <a:p>
            <a:pPr marL="109728" indent="0">
              <a:lnSpc>
                <a:spcPct val="124000"/>
              </a:lnSpc>
              <a:buNone/>
            </a:pPr>
            <a:endParaRPr lang="en-US" sz="1050" smtClean="0"/>
          </a:p>
          <a:p>
            <a:pPr marL="109728" indent="0">
              <a:lnSpc>
                <a:spcPct val="124000"/>
              </a:lnSpc>
              <a:buNone/>
            </a:pPr>
            <a:r>
              <a:rPr lang="en-US" sz="1050" smtClean="0"/>
              <a:t>      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886200" y="2495550"/>
            <a:ext cx="5181600" cy="990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4000"/>
              </a:lnSpc>
            </a:pPr>
            <a:r>
              <a:rPr lang="en-US" sz="1050" b="1" smtClean="0">
                <a:solidFill>
                  <a:schemeClr val="bg2">
                    <a:lumMod val="50000"/>
                  </a:schemeClr>
                </a:solidFill>
              </a:rPr>
              <a:t>Nowe </a:t>
            </a:r>
            <a:r>
              <a:rPr lang="en-US" sz="1050" b="1">
                <a:solidFill>
                  <a:schemeClr val="bg2">
                    <a:lumMod val="50000"/>
                  </a:schemeClr>
                </a:solidFill>
              </a:rPr>
              <a:t>możliwości:</a:t>
            </a:r>
            <a:endParaRPr lang="en-US" sz="1050"/>
          </a:p>
          <a:p>
            <a:pPr marL="109728" indent="0">
              <a:lnSpc>
                <a:spcPct val="124000"/>
              </a:lnSpc>
              <a:buNone/>
            </a:pPr>
            <a:r>
              <a:rPr lang="en-US" sz="1050" smtClean="0"/>
              <a:t>        - szybsze </a:t>
            </a:r>
            <a:r>
              <a:rPr lang="en-US" sz="1050"/>
              <a:t>komputery</a:t>
            </a:r>
          </a:p>
          <a:p>
            <a:pPr marL="109728" indent="0">
              <a:lnSpc>
                <a:spcPct val="124000"/>
              </a:lnSpc>
              <a:buNone/>
            </a:pPr>
            <a:r>
              <a:rPr lang="en-US" sz="1050"/>
              <a:t>      </a:t>
            </a:r>
            <a:r>
              <a:rPr lang="en-US" sz="1050" smtClean="0"/>
              <a:t>  - </a:t>
            </a:r>
            <a:r>
              <a:rPr lang="en-US" sz="1050"/>
              <a:t>większe zbiory zdjęć</a:t>
            </a:r>
            <a:endParaRPr lang="pl-PL" sz="1050"/>
          </a:p>
          <a:p>
            <a:pPr marL="109728" indent="0">
              <a:lnSpc>
                <a:spcPct val="124000"/>
              </a:lnSpc>
              <a:buNone/>
            </a:pPr>
            <a:endParaRPr lang="en-US" sz="1050" smtClean="0"/>
          </a:p>
          <a:p>
            <a:pPr marL="109728" indent="0">
              <a:lnSpc>
                <a:spcPct val="124000"/>
              </a:lnSpc>
              <a:buNone/>
            </a:pPr>
            <a:r>
              <a:rPr lang="en-US" sz="1050" smtClean="0"/>
              <a:t>      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886200" y="3555228"/>
            <a:ext cx="5181600" cy="1228725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4000"/>
              </a:lnSpc>
            </a:pPr>
            <a:r>
              <a:rPr lang="en-US" sz="1050" b="1" smtClean="0">
                <a:solidFill>
                  <a:schemeClr val="bg2">
                    <a:lumMod val="50000"/>
                  </a:schemeClr>
                </a:solidFill>
              </a:rPr>
              <a:t>Istniejące sieci neuronowe:</a:t>
            </a:r>
            <a:endParaRPr lang="en-US" sz="1050" smtClean="0"/>
          </a:p>
          <a:p>
            <a:pPr marL="109728" indent="0">
              <a:lnSpc>
                <a:spcPct val="124000"/>
              </a:lnSpc>
              <a:buNone/>
            </a:pPr>
            <a:r>
              <a:rPr lang="en-US" sz="1050" smtClean="0"/>
              <a:t>        - mają jednowymiarowe warstwy, co nie uwzględnia </a:t>
            </a:r>
            <a:br>
              <a:rPr lang="en-US" sz="1050" smtClean="0"/>
            </a:br>
            <a:r>
              <a:rPr lang="en-US" sz="1050" smtClean="0"/>
              <a:t>           2-wymiarowego sąsiedztwa na zdjęciach</a:t>
            </a:r>
          </a:p>
          <a:p>
            <a:pPr marL="109728" indent="0">
              <a:lnSpc>
                <a:spcPct val="124000"/>
              </a:lnSpc>
              <a:buNone/>
            </a:pPr>
            <a:r>
              <a:rPr lang="en-US" sz="1050"/>
              <a:t> </a:t>
            </a:r>
            <a:r>
              <a:rPr lang="en-US" sz="1050" smtClean="0"/>
              <a:t>       - nie zapewniają inwariantności  dla skali, rotacji i przesunięcia</a:t>
            </a:r>
          </a:p>
          <a:p>
            <a:pPr marL="109728" indent="0">
              <a:lnSpc>
                <a:spcPct val="124000"/>
              </a:lnSpc>
              <a:buNone/>
            </a:pPr>
            <a:r>
              <a:rPr lang="en-US" sz="1050"/>
              <a:t> </a:t>
            </a:r>
            <a:r>
              <a:rPr lang="en-US" sz="1050" smtClean="0"/>
              <a:t>     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458200" cy="742950"/>
          </a:xfrm>
        </p:spPr>
        <p:txBody>
          <a:bodyPr>
            <a:noAutofit/>
          </a:bodyPr>
          <a:lstStyle/>
          <a:p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onwolucyjne </a:t>
            </a:r>
            <a:r>
              <a:rPr lang="pl-PL" sz="2400">
                <a:solidFill>
                  <a:schemeClr val="bg2">
                    <a:lumMod val="50000"/>
                  </a:schemeClr>
                </a:solidFill>
              </a:rPr>
              <a:t>sieci 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neuronowe</a:t>
            </a: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 – LeNet5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l-PL" sz="24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14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Autofit/>
          </a:bodyPr>
          <a:lstStyle/>
          <a:p>
            <a:pPr algn="ctr"/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Deskryptory Cech: SIFT, SURF, FAST, V. Bag of Words, HOG</a:t>
            </a:r>
            <a:endParaRPr lang="pl-PL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smtClean="0">
                <a:solidFill>
                  <a:schemeClr val="bg1"/>
                </a:solidFill>
              </a:rPr>
              <a:t>Sztuczna inteligencja w rozpoznawaniu obrazów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351683"/>
            <a:ext cx="2371144" cy="12192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89483"/>
            <a:ext cx="3437944" cy="213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359070" y="4647083"/>
            <a:ext cx="1447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smtClean="0"/>
              <a:t>źródło:</a:t>
            </a:r>
            <a:r>
              <a:rPr lang="en-US" sz="800" smtClean="0"/>
              <a:t> docs.opencv.org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686188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smtClean="0">
                <a:solidFill>
                  <a:schemeClr val="bg1"/>
                </a:solidFill>
              </a:rPr>
              <a:t>Sztuczna inteligencja w rozpoznawaniu obrazów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128715" y="1214423"/>
            <a:ext cx="4386655" cy="3929077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4000"/>
              </a:lnSpc>
            </a:pPr>
            <a:r>
              <a:rPr lang="en-US" sz="1400" b="1">
                <a:solidFill>
                  <a:srgbClr val="C00000"/>
                </a:solidFill>
              </a:rPr>
              <a:t>Rozpoznawanie obrazów: wzrok </a:t>
            </a:r>
            <a:r>
              <a:rPr lang="en-US" sz="1400" b="1" smtClean="0">
                <a:solidFill>
                  <a:srgbClr val="C00000"/>
                </a:solidFill>
              </a:rPr>
              <a:t>człowieka</a:t>
            </a:r>
            <a:br>
              <a:rPr lang="en-US" sz="1400" b="1" smtClean="0">
                <a:solidFill>
                  <a:srgbClr val="C00000"/>
                </a:solidFill>
              </a:rPr>
            </a:br>
            <a:r>
              <a:rPr lang="en-US" sz="1400" b="1" smtClean="0">
                <a:solidFill>
                  <a:srgbClr val="C00000"/>
                </a:solidFill>
              </a:rPr>
              <a:t>a </a:t>
            </a:r>
            <a:r>
              <a:rPr lang="en-US" sz="1400" b="1">
                <a:solidFill>
                  <a:srgbClr val="C00000"/>
                </a:solidFill>
              </a:rPr>
              <a:t>sztuczna inteligencja</a:t>
            </a:r>
            <a:r>
              <a:rPr lang="en-US" sz="1400" smtClean="0"/>
              <a:t/>
            </a:r>
            <a:br>
              <a:rPr lang="en-US" sz="1400" smtClean="0"/>
            </a:br>
            <a:endParaRPr lang="en-US" sz="1000" smtClean="0"/>
          </a:p>
          <a:p>
            <a:pPr>
              <a:lnSpc>
                <a:spcPct val="124000"/>
              </a:lnSpc>
            </a:pPr>
            <a:r>
              <a:rPr lang="pl-PL" sz="1400" smtClean="0"/>
              <a:t>Metody </a:t>
            </a:r>
            <a:r>
              <a:rPr lang="pl-PL" sz="1400"/>
              <a:t>dopasowania figur </a:t>
            </a:r>
            <a:r>
              <a:rPr lang="pl-PL" sz="1400" smtClean="0"/>
              <a:t/>
            </a:r>
            <a:br>
              <a:rPr lang="pl-PL" sz="1400" smtClean="0"/>
            </a:br>
            <a:r>
              <a:rPr lang="pl-PL" sz="1400" smtClean="0"/>
              <a:t>i </a:t>
            </a:r>
            <a:r>
              <a:rPr lang="pl-PL" sz="1400"/>
              <a:t>metody </a:t>
            </a:r>
            <a:r>
              <a:rPr lang="pl-PL" sz="1400" smtClean="0"/>
              <a:t>inwariantne</a:t>
            </a:r>
            <a:r>
              <a:rPr lang="en-US" sz="1400" smtClean="0"/>
              <a:t/>
            </a:r>
            <a:br>
              <a:rPr lang="en-US" sz="1400" smtClean="0"/>
            </a:br>
            <a:endParaRPr lang="pl-PL" sz="1000" smtClean="0"/>
          </a:p>
          <a:p>
            <a:pPr>
              <a:lnSpc>
                <a:spcPct val="124000"/>
              </a:lnSpc>
            </a:pPr>
            <a:r>
              <a:rPr lang="pl-PL" sz="1400"/>
              <a:t>Metody ruchomego okna: </a:t>
            </a:r>
            <a:r>
              <a:rPr lang="pl-PL" sz="1400" smtClean="0"/>
              <a:t>Viola-Jones</a:t>
            </a:r>
            <a:r>
              <a:rPr lang="en-US" sz="1400" smtClean="0"/>
              <a:t/>
            </a:r>
            <a:br>
              <a:rPr lang="en-US" sz="1400" smtClean="0"/>
            </a:br>
            <a:endParaRPr lang="pl-PL" sz="1000" smtClean="0"/>
          </a:p>
          <a:p>
            <a:pPr>
              <a:lnSpc>
                <a:spcPct val="124000"/>
              </a:lnSpc>
            </a:pPr>
            <a:r>
              <a:rPr lang="pl-PL" sz="1400"/>
              <a:t>Problemy automatycznego kierowania </a:t>
            </a:r>
            <a:r>
              <a:rPr lang="pl-PL" sz="1400" smtClean="0"/>
              <a:t/>
            </a:r>
            <a:br>
              <a:rPr lang="pl-PL" sz="1400" smtClean="0"/>
            </a:br>
            <a:r>
              <a:rPr lang="pl-PL" sz="1400" smtClean="0"/>
              <a:t>pojazdami </a:t>
            </a:r>
            <a:r>
              <a:rPr lang="pl-PL" sz="1400"/>
              <a:t>i klasyfikacji </a:t>
            </a:r>
            <a:r>
              <a:rPr lang="pl-PL" sz="1400" smtClean="0"/>
              <a:t>obiektów</a:t>
            </a:r>
            <a:r>
              <a:rPr lang="en-US" sz="1400" smtClean="0"/>
              <a:t/>
            </a:r>
            <a:br>
              <a:rPr lang="en-US" sz="1400" smtClean="0"/>
            </a:br>
            <a:endParaRPr lang="pl-PL" sz="1000" smtClean="0"/>
          </a:p>
          <a:p>
            <a:pPr>
              <a:lnSpc>
                <a:spcPct val="124000"/>
              </a:lnSpc>
            </a:pPr>
            <a:r>
              <a:rPr lang="en-US" sz="1400"/>
              <a:t>Deskryptory </a:t>
            </a:r>
            <a:r>
              <a:rPr lang="en-US" sz="1400" smtClean="0"/>
              <a:t>cech</a:t>
            </a:r>
            <a:br>
              <a:rPr lang="en-US" sz="1400" smtClean="0"/>
            </a:br>
            <a:endParaRPr lang="pl-PL" sz="1000" smtClean="0"/>
          </a:p>
          <a:p>
            <a:pPr>
              <a:lnSpc>
                <a:spcPct val="124000"/>
              </a:lnSpc>
            </a:pPr>
            <a:r>
              <a:rPr lang="pl-PL" sz="1400"/>
              <a:t>Konwolucyjne sieci </a:t>
            </a:r>
            <a:r>
              <a:rPr lang="pl-PL" sz="1400" smtClean="0"/>
              <a:t>neuronowe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04800" y="0"/>
            <a:ext cx="8839200" cy="97155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ozpoznawania obrazów</a:t>
            </a: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br>
              <a:rPr lang="en-US" sz="24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wzrok człowieka a sztuczna inteligencja</a:t>
            </a:r>
            <a:endParaRPr lang="en-US" sz="24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21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smtClean="0">
                <a:solidFill>
                  <a:schemeClr val="bg1"/>
                </a:solidFill>
              </a:rPr>
              <a:t>Sztuczna inteligencja w rozpoznawaniu obrazów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458200" cy="742950"/>
          </a:xfrm>
        </p:spPr>
        <p:txBody>
          <a:bodyPr>
            <a:noAutofit/>
          </a:bodyPr>
          <a:lstStyle/>
          <a:p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onwolucyjne </a:t>
            </a:r>
            <a:r>
              <a:rPr lang="pl-PL" sz="2400">
                <a:solidFill>
                  <a:schemeClr val="bg2">
                    <a:lumMod val="50000"/>
                  </a:schemeClr>
                </a:solidFill>
              </a:rPr>
              <a:t>sieci 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neuronowe </a:t>
            </a:r>
            <a:endParaRPr lang="pl-PL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4128715" y="1214423"/>
            <a:ext cx="4386655" cy="3929077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4000"/>
              </a:lnSpc>
            </a:pPr>
            <a:r>
              <a:rPr lang="en-US" sz="1400"/>
              <a:t>Rozpoznawanie obrazów: wzrok </a:t>
            </a:r>
            <a:r>
              <a:rPr lang="en-US" sz="1400" smtClean="0"/>
              <a:t>człowieka</a:t>
            </a:r>
            <a:br>
              <a:rPr lang="en-US" sz="1400" smtClean="0"/>
            </a:br>
            <a:r>
              <a:rPr lang="en-US" sz="1400" smtClean="0"/>
              <a:t>a </a:t>
            </a:r>
            <a:r>
              <a:rPr lang="en-US" sz="1400"/>
              <a:t>sztuczna inteligencja</a:t>
            </a:r>
            <a:r>
              <a:rPr lang="en-US" sz="1400" smtClean="0"/>
              <a:t/>
            </a:r>
            <a:br>
              <a:rPr lang="en-US" sz="1400" smtClean="0"/>
            </a:br>
            <a:endParaRPr lang="en-US" sz="1000" smtClean="0"/>
          </a:p>
          <a:p>
            <a:pPr>
              <a:lnSpc>
                <a:spcPct val="124000"/>
              </a:lnSpc>
            </a:pPr>
            <a:r>
              <a:rPr lang="pl-PL" sz="1400" smtClean="0"/>
              <a:t>Metody </a:t>
            </a:r>
            <a:r>
              <a:rPr lang="pl-PL" sz="1400"/>
              <a:t>dopasowania figur </a:t>
            </a:r>
            <a:r>
              <a:rPr lang="pl-PL" sz="1400" smtClean="0"/>
              <a:t/>
            </a:r>
            <a:br>
              <a:rPr lang="pl-PL" sz="1400" smtClean="0"/>
            </a:br>
            <a:r>
              <a:rPr lang="pl-PL" sz="1400" smtClean="0"/>
              <a:t>i </a:t>
            </a:r>
            <a:r>
              <a:rPr lang="pl-PL" sz="1400"/>
              <a:t>metody </a:t>
            </a:r>
            <a:r>
              <a:rPr lang="pl-PL" sz="1400" smtClean="0"/>
              <a:t>inwariantne</a:t>
            </a:r>
            <a:r>
              <a:rPr lang="en-US" sz="1400" smtClean="0"/>
              <a:t/>
            </a:r>
            <a:br>
              <a:rPr lang="en-US" sz="1400" smtClean="0"/>
            </a:br>
            <a:endParaRPr lang="pl-PL" sz="1000" smtClean="0"/>
          </a:p>
          <a:p>
            <a:pPr>
              <a:lnSpc>
                <a:spcPct val="124000"/>
              </a:lnSpc>
            </a:pPr>
            <a:r>
              <a:rPr lang="pl-PL" sz="1400"/>
              <a:t>Metody ruchomego okna: </a:t>
            </a:r>
            <a:r>
              <a:rPr lang="pl-PL" sz="1400" smtClean="0"/>
              <a:t>Viola-Jones</a:t>
            </a:r>
            <a:r>
              <a:rPr lang="en-US" sz="1400" smtClean="0"/>
              <a:t/>
            </a:r>
            <a:br>
              <a:rPr lang="en-US" sz="1400" smtClean="0"/>
            </a:br>
            <a:endParaRPr lang="pl-PL" sz="1000" smtClean="0"/>
          </a:p>
          <a:p>
            <a:pPr>
              <a:lnSpc>
                <a:spcPct val="124000"/>
              </a:lnSpc>
            </a:pPr>
            <a:r>
              <a:rPr lang="pl-PL" sz="1400"/>
              <a:t>Problemy automatycznego kierowania </a:t>
            </a:r>
            <a:r>
              <a:rPr lang="pl-PL" sz="1400" smtClean="0"/>
              <a:t/>
            </a:r>
            <a:br>
              <a:rPr lang="pl-PL" sz="1400" smtClean="0"/>
            </a:br>
            <a:r>
              <a:rPr lang="pl-PL" sz="1400" smtClean="0"/>
              <a:t>pojazdami </a:t>
            </a:r>
            <a:r>
              <a:rPr lang="pl-PL" sz="1400"/>
              <a:t>i klasyfikacji </a:t>
            </a:r>
            <a:r>
              <a:rPr lang="pl-PL" sz="1400" smtClean="0"/>
              <a:t>obiektów</a:t>
            </a:r>
            <a:r>
              <a:rPr lang="en-US" sz="1400" smtClean="0"/>
              <a:t/>
            </a:r>
            <a:br>
              <a:rPr lang="en-US" sz="1400" smtClean="0"/>
            </a:br>
            <a:endParaRPr lang="pl-PL" sz="1000" smtClean="0"/>
          </a:p>
          <a:p>
            <a:pPr>
              <a:lnSpc>
                <a:spcPct val="124000"/>
              </a:lnSpc>
            </a:pPr>
            <a:r>
              <a:rPr lang="en-US" sz="1400"/>
              <a:t>Deskryptory </a:t>
            </a:r>
            <a:r>
              <a:rPr lang="en-US" sz="1400" smtClean="0"/>
              <a:t>cech</a:t>
            </a:r>
            <a:br>
              <a:rPr lang="en-US" sz="1400" smtClean="0"/>
            </a:br>
            <a:endParaRPr lang="pl-PL" sz="1000" smtClean="0"/>
          </a:p>
          <a:p>
            <a:pPr>
              <a:lnSpc>
                <a:spcPct val="124000"/>
              </a:lnSpc>
            </a:pPr>
            <a:r>
              <a:rPr lang="pl-PL" sz="1400" b="1">
                <a:solidFill>
                  <a:srgbClr val="C00000"/>
                </a:solidFill>
              </a:rPr>
              <a:t>Konwolucyjne sieci </a:t>
            </a:r>
            <a:r>
              <a:rPr lang="pl-PL" sz="1400" b="1" smtClean="0">
                <a:solidFill>
                  <a:srgbClr val="C00000"/>
                </a:solidFill>
              </a:rPr>
              <a:t>neuronowe</a:t>
            </a:r>
          </a:p>
        </p:txBody>
      </p:sp>
    </p:spTree>
    <p:extLst>
      <p:ext uri="{BB962C8B-B14F-4D97-AF65-F5344CB8AC3E}">
        <p14:creationId xmlns:p14="http://schemas.microsoft.com/office/powerpoint/2010/main" val="4193712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smtClean="0">
                <a:solidFill>
                  <a:schemeClr val="bg1"/>
                </a:solidFill>
              </a:rPr>
              <a:t>Sztuczna inteligencja w rozpoznawaniu obrazów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932583" y="825044"/>
            <a:ext cx="5181600" cy="1559153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4000"/>
              </a:lnSpc>
            </a:pPr>
            <a:r>
              <a:rPr lang="en-US" sz="1200" b="1" smtClean="0">
                <a:solidFill>
                  <a:schemeClr val="bg2">
                    <a:lumMod val="50000"/>
                  </a:schemeClr>
                </a:solidFill>
              </a:rPr>
              <a:t>Problemy:</a:t>
            </a:r>
            <a:r>
              <a:rPr lang="pl-PL" sz="1200" b="1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l-PL" sz="1200" b="1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050" smtClean="0"/>
              <a:t>- ręczne projektowanie cech jest słabym punktem </a:t>
            </a:r>
          </a:p>
          <a:p>
            <a:pPr marL="109728" indent="0">
              <a:lnSpc>
                <a:spcPct val="124000"/>
              </a:lnSpc>
              <a:buNone/>
            </a:pPr>
            <a:r>
              <a:rPr lang="en-US" sz="1050" smtClean="0"/>
              <a:t>      - konieczne niskowymiarowe atrybuty ze względu </a:t>
            </a:r>
            <a:br>
              <a:rPr lang="en-US" sz="1050" smtClean="0"/>
            </a:br>
            <a:r>
              <a:rPr lang="en-US" sz="1050" smtClean="0"/>
              <a:t>         na niskie moce obliczeniowe </a:t>
            </a:r>
          </a:p>
          <a:p>
            <a:pPr marL="109728" indent="0">
              <a:lnSpc>
                <a:spcPct val="124000"/>
              </a:lnSpc>
              <a:buNone/>
            </a:pPr>
            <a:r>
              <a:rPr lang="en-US" sz="1050" smtClean="0"/>
              <a:t>      - konieczne </a:t>
            </a:r>
            <a:r>
              <a:rPr lang="en-US" sz="1050"/>
              <a:t>niskowymiarowe atrybuty ze względu </a:t>
            </a:r>
            <a:r>
              <a:rPr lang="en-US" sz="1050" smtClean="0"/>
              <a:t/>
            </a:r>
            <a:br>
              <a:rPr lang="en-US" sz="1050" smtClean="0"/>
            </a:br>
            <a:r>
              <a:rPr lang="en-US" sz="1050" smtClean="0"/>
              <a:t>         na małe zbiory uczące </a:t>
            </a:r>
            <a:endParaRPr lang="en-US" sz="1050"/>
          </a:p>
          <a:p>
            <a:pPr marL="109728" indent="0">
              <a:lnSpc>
                <a:spcPct val="124000"/>
              </a:lnSpc>
              <a:buNone/>
            </a:pPr>
            <a:endParaRPr lang="en-US" sz="1050" smtClean="0"/>
          </a:p>
          <a:p>
            <a:pPr marL="109728" indent="0">
              <a:lnSpc>
                <a:spcPct val="124000"/>
              </a:lnSpc>
              <a:buNone/>
            </a:pPr>
            <a:r>
              <a:rPr lang="en-US" sz="1050" smtClean="0"/>
              <a:t>      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886200" y="2495550"/>
            <a:ext cx="5181600" cy="990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4000"/>
              </a:lnSpc>
            </a:pPr>
            <a:r>
              <a:rPr lang="en-US" sz="1050" b="1" smtClean="0">
                <a:solidFill>
                  <a:schemeClr val="bg2">
                    <a:lumMod val="50000"/>
                  </a:schemeClr>
                </a:solidFill>
              </a:rPr>
              <a:t>Nowe </a:t>
            </a:r>
            <a:r>
              <a:rPr lang="en-US" sz="1050" b="1">
                <a:solidFill>
                  <a:schemeClr val="bg2">
                    <a:lumMod val="50000"/>
                  </a:schemeClr>
                </a:solidFill>
              </a:rPr>
              <a:t>możliwości:</a:t>
            </a:r>
            <a:endParaRPr lang="en-US" sz="1050"/>
          </a:p>
          <a:p>
            <a:pPr marL="109728" indent="0">
              <a:lnSpc>
                <a:spcPct val="124000"/>
              </a:lnSpc>
              <a:buNone/>
            </a:pPr>
            <a:r>
              <a:rPr lang="en-US" sz="1050" smtClean="0"/>
              <a:t>        - szybsze </a:t>
            </a:r>
            <a:r>
              <a:rPr lang="en-US" sz="1050"/>
              <a:t>komputery</a:t>
            </a:r>
          </a:p>
          <a:p>
            <a:pPr marL="109728" indent="0">
              <a:lnSpc>
                <a:spcPct val="124000"/>
              </a:lnSpc>
              <a:buNone/>
            </a:pPr>
            <a:r>
              <a:rPr lang="en-US" sz="1050"/>
              <a:t>      </a:t>
            </a:r>
            <a:r>
              <a:rPr lang="en-US" sz="1050" smtClean="0"/>
              <a:t>  - </a:t>
            </a:r>
            <a:r>
              <a:rPr lang="en-US" sz="1050"/>
              <a:t>większe zbiory zdjęć</a:t>
            </a:r>
            <a:endParaRPr lang="pl-PL" sz="1050"/>
          </a:p>
          <a:p>
            <a:pPr marL="109728" indent="0">
              <a:lnSpc>
                <a:spcPct val="124000"/>
              </a:lnSpc>
              <a:buNone/>
            </a:pPr>
            <a:endParaRPr lang="en-US" sz="1050" smtClean="0"/>
          </a:p>
          <a:p>
            <a:pPr marL="109728" indent="0">
              <a:lnSpc>
                <a:spcPct val="124000"/>
              </a:lnSpc>
              <a:buNone/>
            </a:pPr>
            <a:r>
              <a:rPr lang="en-US" sz="1050" smtClean="0"/>
              <a:t>      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3886200" y="3555228"/>
            <a:ext cx="5181600" cy="1228725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4000"/>
              </a:lnSpc>
            </a:pPr>
            <a:r>
              <a:rPr lang="en-US" sz="1050" b="1" smtClean="0">
                <a:solidFill>
                  <a:schemeClr val="bg2">
                    <a:lumMod val="50000"/>
                  </a:schemeClr>
                </a:solidFill>
              </a:rPr>
              <a:t>Istniejące sieci neuronowe:</a:t>
            </a:r>
            <a:endParaRPr lang="en-US" sz="1050" smtClean="0"/>
          </a:p>
          <a:p>
            <a:pPr marL="109728" indent="0">
              <a:lnSpc>
                <a:spcPct val="124000"/>
              </a:lnSpc>
              <a:buNone/>
            </a:pPr>
            <a:r>
              <a:rPr lang="en-US" sz="1050" smtClean="0"/>
              <a:t>        - mają jednowymiarowe warstwy, co nie uwzględnia </a:t>
            </a:r>
            <a:br>
              <a:rPr lang="en-US" sz="1050" smtClean="0"/>
            </a:br>
            <a:r>
              <a:rPr lang="en-US" sz="1050" smtClean="0"/>
              <a:t>           2-wymiarowego sąsiedztwa na zdjęciach</a:t>
            </a:r>
          </a:p>
          <a:p>
            <a:pPr marL="109728" indent="0">
              <a:lnSpc>
                <a:spcPct val="124000"/>
              </a:lnSpc>
              <a:buNone/>
            </a:pPr>
            <a:r>
              <a:rPr lang="en-US" sz="1050"/>
              <a:t> </a:t>
            </a:r>
            <a:r>
              <a:rPr lang="en-US" sz="1050" smtClean="0"/>
              <a:t>       - nie zapewniają inwariantności  dla skali, rotacji i przesunięcia</a:t>
            </a:r>
          </a:p>
          <a:p>
            <a:pPr marL="109728" indent="0">
              <a:lnSpc>
                <a:spcPct val="124000"/>
              </a:lnSpc>
              <a:buNone/>
            </a:pPr>
            <a:r>
              <a:rPr lang="en-US" sz="1050"/>
              <a:t> </a:t>
            </a:r>
            <a:r>
              <a:rPr lang="en-US" sz="1050" smtClean="0"/>
              <a:t>     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458200" cy="742950"/>
          </a:xfrm>
        </p:spPr>
        <p:txBody>
          <a:bodyPr>
            <a:noAutofit/>
          </a:bodyPr>
          <a:lstStyle/>
          <a:p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onwolucyjne </a:t>
            </a:r>
            <a:r>
              <a:rPr lang="pl-PL" sz="2400">
                <a:solidFill>
                  <a:schemeClr val="bg2">
                    <a:lumMod val="50000"/>
                  </a:schemeClr>
                </a:solidFill>
              </a:rPr>
              <a:t>sieci 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neuronowe</a:t>
            </a: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 – LeNet5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l-PL" sz="24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81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458200" cy="742950"/>
          </a:xfrm>
        </p:spPr>
        <p:txBody>
          <a:bodyPr>
            <a:noAutofit/>
          </a:bodyPr>
          <a:lstStyle/>
          <a:p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onwolucyjne </a:t>
            </a:r>
            <a:r>
              <a:rPr lang="pl-PL" sz="2400">
                <a:solidFill>
                  <a:schemeClr val="bg2">
                    <a:lumMod val="50000"/>
                  </a:schemeClr>
                </a:solidFill>
              </a:rPr>
              <a:t>sieci 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neuronowe</a:t>
            </a: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 – LeNet5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l-PL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smtClean="0">
                <a:solidFill>
                  <a:schemeClr val="bg1"/>
                </a:solidFill>
              </a:rPr>
              <a:t>Sztuczna inteligencja w rozpoznawaniu obrazów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47750"/>
            <a:ext cx="8991600" cy="325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42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4191000" cy="1123950"/>
          </a:xfrm>
        </p:spPr>
        <p:txBody>
          <a:bodyPr>
            <a:noAutofit/>
          </a:bodyPr>
          <a:lstStyle/>
          <a:p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onwolucyjne </a:t>
            </a:r>
            <a:r>
              <a:rPr lang="pl-PL" sz="2400">
                <a:solidFill>
                  <a:schemeClr val="bg2">
                    <a:lumMod val="50000"/>
                  </a:schemeClr>
                </a:solidFill>
              </a:rPr>
              <a:t>sieci </a:t>
            </a: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4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neuronowe</a:t>
            </a: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 -wizualizacja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l-PL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smtClean="0">
                <a:solidFill>
                  <a:schemeClr val="bg1"/>
                </a:solidFill>
              </a:rPr>
              <a:t>Sztuczna inteligencja w rozpoznawaniu obrazów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4497"/>
            <a:ext cx="4382832" cy="48944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3161" y="3800056"/>
            <a:ext cx="35846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smtClean="0"/>
              <a:t>źródło: </a:t>
            </a:r>
            <a:r>
              <a:rPr lang="pl-PL" sz="800" smtClean="0"/>
              <a:t>stats.stackexchange.com</a:t>
            </a:r>
            <a:r>
              <a:rPr lang="en-US" sz="800" smtClean="0"/>
              <a:t> w oparciu o artykuł Jeffrey Hintona</a:t>
            </a:r>
            <a:endParaRPr lang="pl-PL" sz="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0" y="1657350"/>
            <a:ext cx="3892598" cy="2133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391400" y="4833490"/>
            <a:ext cx="16530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smtClean="0"/>
              <a:t>źródło</a:t>
            </a:r>
            <a:r>
              <a:rPr lang="en-US" sz="800"/>
              <a:t>: </a:t>
            </a:r>
            <a:r>
              <a:rPr lang="pl-PL" sz="800"/>
              <a:t>yosinski.com/deepvis</a:t>
            </a:r>
          </a:p>
        </p:txBody>
      </p:sp>
    </p:spTree>
    <p:extLst>
      <p:ext uri="{BB962C8B-B14F-4D97-AF65-F5344CB8AC3E}">
        <p14:creationId xmlns:p14="http://schemas.microsoft.com/office/powerpoint/2010/main" val="3845077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smtClean="0">
                <a:solidFill>
                  <a:schemeClr val="bg1"/>
                </a:solidFill>
              </a:rPr>
              <a:t>Sztuczna inteligencja w rozpoznawaniu obrazów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" y="132478"/>
            <a:ext cx="8974461" cy="1002204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73791" y="2947660"/>
            <a:ext cx="4800601" cy="838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2347385" y="3105150"/>
            <a:ext cx="4053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smtClean="0"/>
              <a:t>yosinski.com/deepvis</a:t>
            </a:r>
            <a:endParaRPr lang="pl-PL" sz="2800"/>
          </a:p>
        </p:txBody>
      </p:sp>
    </p:spTree>
    <p:extLst>
      <p:ext uri="{BB962C8B-B14F-4D97-AF65-F5344CB8AC3E}">
        <p14:creationId xmlns:p14="http://schemas.microsoft.com/office/powerpoint/2010/main" val="1806097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458200" cy="742950"/>
          </a:xfrm>
        </p:spPr>
        <p:txBody>
          <a:bodyPr>
            <a:noAutofit/>
          </a:bodyPr>
          <a:lstStyle/>
          <a:p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onwolucyjne </a:t>
            </a:r>
            <a:r>
              <a:rPr lang="pl-PL" sz="2400">
                <a:solidFill>
                  <a:schemeClr val="bg2">
                    <a:lumMod val="50000"/>
                  </a:schemeClr>
                </a:solidFill>
              </a:rPr>
              <a:t>sieci 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neuronowe</a:t>
            </a: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 – LeNet5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l-PL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smtClean="0">
                <a:solidFill>
                  <a:schemeClr val="bg1"/>
                </a:solidFill>
              </a:rPr>
              <a:t>Sztuczna inteligencja w rozpoznawaniu obrazów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4" y="742950"/>
            <a:ext cx="8124826" cy="2514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180411"/>
            <a:ext cx="4189427" cy="185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55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smtClean="0">
                <a:solidFill>
                  <a:schemeClr val="bg1"/>
                </a:solidFill>
              </a:rPr>
              <a:t>Sztuczna inteligencja w rozpoznawaniu obrazów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819150"/>
            <a:ext cx="1905000" cy="1992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819150"/>
            <a:ext cx="1830358" cy="1992624"/>
          </a:xfrm>
          <a:prstGeom prst="rect">
            <a:avLst/>
          </a:prstGeom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458200" cy="742950"/>
          </a:xfrm>
        </p:spPr>
        <p:txBody>
          <a:bodyPr>
            <a:noAutofit/>
          </a:bodyPr>
          <a:lstStyle/>
          <a:p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onwolucyjne </a:t>
            </a:r>
            <a:r>
              <a:rPr lang="pl-PL" sz="2400">
                <a:solidFill>
                  <a:schemeClr val="bg2">
                    <a:lumMod val="50000"/>
                  </a:schemeClr>
                </a:solidFill>
              </a:rPr>
              <a:t>sieci 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neuronowe</a:t>
            </a: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 – LeNet5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l-PL" sz="240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0" y="3020219"/>
            <a:ext cx="4881488" cy="212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24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458200" cy="742950"/>
          </a:xfrm>
        </p:spPr>
        <p:txBody>
          <a:bodyPr>
            <a:noAutofit/>
          </a:bodyPr>
          <a:lstStyle/>
          <a:p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onwolucyjne </a:t>
            </a:r>
            <a:r>
              <a:rPr lang="pl-PL" sz="2400">
                <a:solidFill>
                  <a:schemeClr val="bg2">
                    <a:lumMod val="50000"/>
                  </a:schemeClr>
                </a:solidFill>
              </a:rPr>
              <a:t>sieci 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neuronowe</a:t>
            </a: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 – LeNet5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l-PL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smtClean="0">
                <a:solidFill>
                  <a:schemeClr val="bg1"/>
                </a:solidFill>
              </a:rPr>
              <a:t>Sztuczna inteligencja w rozpoznawaniu obrazów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635228"/>
            <a:ext cx="5884759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60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458200" cy="742950"/>
          </a:xfrm>
        </p:spPr>
        <p:txBody>
          <a:bodyPr>
            <a:noAutofit/>
          </a:bodyPr>
          <a:lstStyle/>
          <a:p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onwolucyjne </a:t>
            </a:r>
            <a:r>
              <a:rPr lang="pl-PL" sz="2400">
                <a:solidFill>
                  <a:schemeClr val="bg2">
                    <a:lumMod val="50000"/>
                  </a:schemeClr>
                </a:solidFill>
              </a:rPr>
              <a:t>sieci 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neuronowe</a:t>
            </a: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 -GoogLeNet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l-PL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smtClean="0">
                <a:solidFill>
                  <a:schemeClr val="bg1"/>
                </a:solidFill>
              </a:rPr>
              <a:t>Sztuczna inteligencja w rozpoznawaniu obrazów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58972" y="3474280"/>
            <a:ext cx="5181600" cy="121330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4000"/>
              </a:lnSpc>
            </a:pPr>
            <a:r>
              <a:rPr lang="en-US" sz="1200" b="1" smtClean="0">
                <a:solidFill>
                  <a:schemeClr val="bg2">
                    <a:lumMod val="50000"/>
                  </a:schemeClr>
                </a:solidFill>
              </a:rPr>
              <a:t>Problemy:</a:t>
            </a:r>
            <a:r>
              <a:rPr lang="pl-PL" sz="1200" b="1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l-PL" sz="1200" b="1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050" smtClean="0"/>
              <a:t>- rzadkie punkty na zdjęciach – rzadkie połączenia sieci</a:t>
            </a:r>
          </a:p>
          <a:p>
            <a:pPr marL="109728" indent="0">
              <a:lnSpc>
                <a:spcPct val="124000"/>
              </a:lnSpc>
              <a:buNone/>
            </a:pPr>
            <a:r>
              <a:rPr lang="en-US" sz="1050" smtClean="0"/>
              <a:t>      - ginące gradienty przy architekturach wielowarstwowych</a:t>
            </a:r>
          </a:p>
          <a:p>
            <a:pPr marL="109728" indent="0">
              <a:lnSpc>
                <a:spcPct val="124000"/>
              </a:lnSpc>
              <a:buNone/>
            </a:pPr>
            <a:r>
              <a:rPr lang="en-US" sz="1050" smtClean="0"/>
              <a:t>      - konieczność zmniejszenia złożoności obliczeniowej </a:t>
            </a:r>
          </a:p>
          <a:p>
            <a:pPr>
              <a:lnSpc>
                <a:spcPct val="124000"/>
              </a:lnSpc>
            </a:pPr>
            <a:endParaRPr lang="en-US" sz="1050"/>
          </a:p>
          <a:p>
            <a:pPr marL="109728" indent="0">
              <a:lnSpc>
                <a:spcPct val="124000"/>
              </a:lnSpc>
              <a:buNone/>
            </a:pPr>
            <a:r>
              <a:rPr lang="en-US" sz="1050" smtClean="0"/>
              <a:t>     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715000" y="3668271"/>
            <a:ext cx="3124200" cy="121330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4000"/>
              </a:lnSpc>
            </a:pPr>
            <a:r>
              <a:rPr lang="en-US" sz="1200" b="1" smtClean="0">
                <a:solidFill>
                  <a:schemeClr val="bg2">
                    <a:lumMod val="50000"/>
                  </a:schemeClr>
                </a:solidFill>
              </a:rPr>
              <a:t>ImageNet:</a:t>
            </a:r>
            <a:r>
              <a:rPr lang="pl-PL" sz="1200" b="1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l-PL" sz="1200" b="1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050" smtClean="0"/>
              <a:t>- 1.200.000 zdjęć</a:t>
            </a:r>
          </a:p>
          <a:p>
            <a:pPr marL="109728" indent="0">
              <a:lnSpc>
                <a:spcPct val="124000"/>
              </a:lnSpc>
              <a:buNone/>
            </a:pPr>
            <a:r>
              <a:rPr lang="en-US" sz="1050" smtClean="0"/>
              <a:t>      - 1000 klas</a:t>
            </a:r>
          </a:p>
          <a:p>
            <a:pPr marL="109728" indent="0">
              <a:lnSpc>
                <a:spcPct val="124000"/>
              </a:lnSpc>
              <a:buNone/>
            </a:pPr>
            <a:r>
              <a:rPr lang="en-US" sz="1050" smtClean="0"/>
              <a:t>      - błąd człowieka: ok. 5%</a:t>
            </a:r>
          </a:p>
          <a:p>
            <a:pPr marL="109728" indent="0">
              <a:lnSpc>
                <a:spcPct val="124000"/>
              </a:lnSpc>
              <a:buNone/>
            </a:pPr>
            <a:r>
              <a:rPr lang="en-US" sz="1050"/>
              <a:t> </a:t>
            </a:r>
            <a:r>
              <a:rPr lang="en-US" sz="1050" smtClean="0"/>
              <a:t>     - błąd sieci GoogLeNet: ok. 7%.</a:t>
            </a:r>
          </a:p>
          <a:p>
            <a:pPr>
              <a:lnSpc>
                <a:spcPct val="124000"/>
              </a:lnSpc>
            </a:pPr>
            <a:endParaRPr lang="en-US" sz="1050"/>
          </a:p>
          <a:p>
            <a:pPr marL="109728" indent="0">
              <a:lnSpc>
                <a:spcPct val="124000"/>
              </a:lnSpc>
              <a:buNone/>
            </a:pPr>
            <a:r>
              <a:rPr lang="en-US" sz="1050" smtClean="0"/>
              <a:t>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30" y="742951"/>
            <a:ext cx="577311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97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458200" cy="742950"/>
          </a:xfrm>
        </p:spPr>
        <p:txBody>
          <a:bodyPr>
            <a:noAutofit/>
          </a:bodyPr>
          <a:lstStyle/>
          <a:p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onwolucyjne </a:t>
            </a:r>
            <a:r>
              <a:rPr lang="pl-PL" sz="2400">
                <a:solidFill>
                  <a:schemeClr val="bg2">
                    <a:lumMod val="50000"/>
                  </a:schemeClr>
                </a:solidFill>
              </a:rPr>
              <a:t>sieci 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neuronowe</a:t>
            </a: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 -GoogLeNet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l-PL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smtClean="0">
                <a:solidFill>
                  <a:schemeClr val="bg1"/>
                </a:solidFill>
              </a:rPr>
              <a:t>Sztuczna inteligencja w rozpoznawaniu obrazów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26211"/>
            <a:ext cx="490553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604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smtClean="0">
                <a:solidFill>
                  <a:schemeClr val="bg1"/>
                </a:solidFill>
              </a:rPr>
              <a:t>Sztuczna inteligencja w rozpoznawaniu obrazów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00150"/>
            <a:ext cx="3653266" cy="18807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18" y="1323033"/>
            <a:ext cx="2609850" cy="320578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24400" y="4873883"/>
            <a:ext cx="43153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/>
              <a:t>ź</a:t>
            </a:r>
            <a:r>
              <a:rPr lang="en-US" sz="800" smtClean="0"/>
              <a:t>rodło: </a:t>
            </a:r>
            <a:r>
              <a:rPr lang="pl-PL" sz="800" smtClean="0"/>
              <a:t>skabiologist.asu.edu</a:t>
            </a:r>
            <a:r>
              <a:rPr lang="en-US" sz="800" smtClean="0"/>
              <a:t>,  commons.wikimedia.org/wiki/File:Gray722-svg.svg</a:t>
            </a:r>
            <a:endParaRPr lang="pl-PL" sz="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378" y="3420554"/>
            <a:ext cx="1675475" cy="1320758"/>
          </a:xfrm>
          <a:prstGeom prst="rect">
            <a:avLst/>
          </a:prstGeom>
        </p:spPr>
      </p:pic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971550"/>
          </a:xfrm>
        </p:spPr>
        <p:txBody>
          <a:bodyPr>
            <a:noAutofit/>
          </a:bodyPr>
          <a:lstStyle/>
          <a:p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ozpoznawania obrazów</a:t>
            </a: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br>
              <a:rPr lang="en-US" sz="24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wzrok człowieka a sztuczna inteligencja</a:t>
            </a:r>
            <a:endParaRPr lang="en-US" sz="24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458200" cy="742950"/>
          </a:xfrm>
        </p:spPr>
        <p:txBody>
          <a:bodyPr>
            <a:noAutofit/>
          </a:bodyPr>
          <a:lstStyle/>
          <a:p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onwolucyjne </a:t>
            </a:r>
            <a:r>
              <a:rPr lang="pl-PL" sz="2400">
                <a:solidFill>
                  <a:schemeClr val="bg2">
                    <a:lumMod val="50000"/>
                  </a:schemeClr>
                </a:solidFill>
              </a:rPr>
              <a:t>sieci 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neuronowe</a:t>
            </a: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 -GoogLeNet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l-PL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smtClean="0">
                <a:solidFill>
                  <a:schemeClr val="bg1"/>
                </a:solidFill>
              </a:rPr>
              <a:t>Sztuczna inteligencja w rozpoznawaniu obrazów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649471"/>
            <a:ext cx="7908999" cy="449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90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458200" cy="742950"/>
          </a:xfrm>
        </p:spPr>
        <p:txBody>
          <a:bodyPr>
            <a:noAutofit/>
          </a:bodyPr>
          <a:lstStyle/>
          <a:p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onwolucyjne </a:t>
            </a:r>
            <a:r>
              <a:rPr lang="pl-PL" sz="2400">
                <a:solidFill>
                  <a:schemeClr val="bg2">
                    <a:lumMod val="50000"/>
                  </a:schemeClr>
                </a:solidFill>
              </a:rPr>
              <a:t>sieci 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neuronowe</a:t>
            </a: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 -GoogLeNet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l-PL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smtClean="0">
                <a:solidFill>
                  <a:schemeClr val="bg1"/>
                </a:solidFill>
              </a:rPr>
              <a:t>Sztuczna inteligencja w rozpoznawaniu obrazów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2527300"/>
            <a:ext cx="9143999" cy="2647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0045"/>
            <a:ext cx="6416160" cy="192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01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smtClean="0">
                <a:solidFill>
                  <a:schemeClr val="bg1"/>
                </a:solidFill>
              </a:rPr>
              <a:t>Sztuczna inteligencja w rozpoznawaniu obrazów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1" y="944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12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6243"/>
            <a:ext cx="9144000" cy="1096307"/>
          </a:xfrm>
        </p:spPr>
        <p:txBody>
          <a:bodyPr>
            <a:normAutofit fontScale="90000"/>
          </a:bodyPr>
          <a:lstStyle/>
          <a:p>
            <a:r>
              <a:rPr lang="pl-PL" sz="3800" b="1"/>
              <a:t/>
            </a:r>
            <a:br>
              <a:rPr lang="pl-PL" sz="3800" b="1"/>
            </a:br>
            <a:r>
              <a:rPr lang="pl-PL" sz="3800" b="1" smtClean="0"/>
              <a:t/>
            </a:r>
            <a:br>
              <a:rPr lang="pl-PL" sz="3800" b="1" smtClean="0"/>
            </a:br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121399" y="4324350"/>
            <a:ext cx="2514600" cy="73432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l-PL" sz="1400" b="1" smtClean="0">
                <a:solidFill>
                  <a:schemeClr val="bg1"/>
                </a:solidFill>
              </a:rPr>
              <a:t>Mirosław Kordos</a:t>
            </a:r>
            <a:r>
              <a:rPr lang="pl-PL" sz="1800" b="1" smtClean="0">
                <a:solidFill>
                  <a:schemeClr val="bg1"/>
                </a:solidFill>
              </a:rPr>
              <a:t> </a:t>
            </a:r>
          </a:p>
          <a:p>
            <a:r>
              <a:rPr lang="pl-PL" sz="1200" b="1" smtClean="0">
                <a:solidFill>
                  <a:schemeClr val="bg1"/>
                </a:solidFill>
              </a:rPr>
              <a:t>grudzień 2015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4333" y="2343150"/>
            <a:ext cx="40555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smtClean="0"/>
              <a:t>zbiory danych, </a:t>
            </a:r>
          </a:p>
          <a:p>
            <a:pPr algn="r"/>
            <a:r>
              <a:rPr lang="pl-PL" sz="1600" b="1" smtClean="0"/>
              <a:t>literatura i inne materiały </a:t>
            </a:r>
          </a:p>
          <a:p>
            <a:pPr algn="r"/>
            <a:r>
              <a:rPr lang="pl-PL" sz="1600" b="1" smtClean="0"/>
              <a:t>wykorzystane w prezentacji:</a:t>
            </a:r>
            <a:r>
              <a:rPr lang="pl-PL" sz="1600" b="1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pl-PL" sz="1600" b="1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b="1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l-PL" b="1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www.kordos.com/pw</a:t>
            </a:r>
            <a:endParaRPr lang="en-US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026" y="4437596"/>
            <a:ext cx="42053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smtClean="0"/>
              <a:t>Sprzęt i oprogramowanie użyte do wykonania prezentacji: Intel </a:t>
            </a:r>
            <a:r>
              <a:rPr lang="pl-PL" sz="900" err="1" smtClean="0"/>
              <a:t>Core</a:t>
            </a:r>
            <a:r>
              <a:rPr lang="pl-PL" sz="900" smtClean="0"/>
              <a:t> i7, </a:t>
            </a:r>
            <a:endParaRPr lang="en-US" sz="900" smtClean="0"/>
          </a:p>
          <a:p>
            <a:r>
              <a:rPr lang="pl-PL" sz="900" smtClean="0"/>
              <a:t>16GB RAM, Windows 8.1, Power Point 2010, Camtasia Studio 8.6, </a:t>
            </a:r>
            <a:endParaRPr lang="en-US" sz="900" smtClean="0"/>
          </a:p>
          <a:p>
            <a:r>
              <a:rPr lang="en-US" sz="900" smtClean="0"/>
              <a:t>Audacity 2.1.1, </a:t>
            </a:r>
            <a:r>
              <a:rPr lang="pl-PL" sz="900" smtClean="0"/>
              <a:t>mikrofon ATR2100, kamera Sony a6000</a:t>
            </a:r>
            <a:endParaRPr lang="en-US" sz="90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09551"/>
            <a:ext cx="9143999" cy="609600"/>
          </a:xfrm>
          <a:prstGeom prst="rect">
            <a:avLst/>
          </a:prstGeo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3200" smtClean="0">
                <a:solidFill>
                  <a:schemeClr val="bg2">
                    <a:lumMod val="50000"/>
                  </a:schemeClr>
                </a:solidFill>
              </a:rPr>
              <a:t>Sztuczna </a:t>
            </a:r>
            <a:r>
              <a:rPr lang="pl-PL" sz="3200">
                <a:solidFill>
                  <a:schemeClr val="bg2">
                    <a:lumMod val="50000"/>
                  </a:schemeClr>
                </a:solidFill>
              </a:rPr>
              <a:t>inteligencja w rozpoznawaniu </a:t>
            </a:r>
            <a:r>
              <a:rPr lang="pl-PL" sz="3200" smtClean="0">
                <a:solidFill>
                  <a:schemeClr val="bg2">
                    <a:lumMod val="50000"/>
                  </a:schemeClr>
                </a:solidFill>
              </a:rPr>
              <a:t>obrazów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81546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>
                <a:solidFill>
                  <a:schemeClr val="bg2">
                    <a:lumMod val="50000"/>
                  </a:schemeClr>
                </a:solidFill>
              </a:rPr>
              <a:t>Od dopasowywania figur do sieci </a:t>
            </a:r>
            <a:r>
              <a:rPr lang="pl-PL" smtClean="0">
                <a:solidFill>
                  <a:schemeClr val="bg2">
                    <a:lumMod val="50000"/>
                  </a:schemeClr>
                </a:solidFill>
              </a:rPr>
              <a:t>konwolucyjnych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28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smtClean="0">
                <a:solidFill>
                  <a:schemeClr val="bg1"/>
                </a:solidFill>
              </a:rPr>
              <a:t>Sztuczna inteligencja w rozpoznawaniu obrazów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9" y="3519215"/>
            <a:ext cx="6553909" cy="833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574" y="1092512"/>
            <a:ext cx="1689225" cy="8696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167711"/>
            <a:ext cx="1495508" cy="18369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77851" y="3024590"/>
            <a:ext cx="3438838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/>
              <a:t>ź</a:t>
            </a:r>
            <a:r>
              <a:rPr lang="en-US" sz="600" smtClean="0"/>
              <a:t>rodło: </a:t>
            </a:r>
            <a:r>
              <a:rPr lang="pl-PL" sz="600" smtClean="0"/>
              <a:t>skabiologist.asu.edu</a:t>
            </a:r>
            <a:r>
              <a:rPr lang="en-US" sz="600" smtClean="0"/>
              <a:t>,  commons.wikimedia.org/wiki/File:Gray722-svg.svg</a:t>
            </a:r>
            <a:endParaRPr lang="pl-PL" sz="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53" y="2103631"/>
            <a:ext cx="1049465" cy="8272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855"/>
            <a:ext cx="1809382" cy="5034473"/>
          </a:xfrm>
          <a:prstGeom prst="rect">
            <a:avLst/>
          </a:prstGeom>
        </p:spPr>
      </p:pic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971550"/>
          </a:xfrm>
        </p:spPr>
        <p:txBody>
          <a:bodyPr>
            <a:noAutofit/>
          </a:bodyPr>
          <a:lstStyle/>
          <a:p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ozpoznawania obrazów</a:t>
            </a: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br>
              <a:rPr lang="en-US" sz="24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wzrok człowieka a sztuczna inteligencja</a:t>
            </a:r>
            <a:endParaRPr lang="en-US" sz="240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24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smtClean="0">
                <a:solidFill>
                  <a:schemeClr val="bg1"/>
                </a:solidFill>
              </a:rPr>
              <a:t>Sztuczna inteligencja w rozpoznawaniu obrazów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742950"/>
          </a:xfrm>
        </p:spPr>
        <p:txBody>
          <a:bodyPr>
            <a:noAutofit/>
          </a:bodyPr>
          <a:lstStyle/>
          <a:p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Metody dopasowania figur</a:t>
            </a: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 i metody inwariantne</a:t>
            </a:r>
            <a:endParaRPr lang="en-US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128715" y="1214423"/>
            <a:ext cx="4386655" cy="3929077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4000"/>
              </a:lnSpc>
            </a:pPr>
            <a:r>
              <a:rPr lang="en-US" sz="1400"/>
              <a:t>Rozpoznawanie obrazów: wzrok </a:t>
            </a:r>
            <a:r>
              <a:rPr lang="en-US" sz="1400" smtClean="0"/>
              <a:t>człowieka</a:t>
            </a:r>
            <a:br>
              <a:rPr lang="en-US" sz="1400" smtClean="0"/>
            </a:br>
            <a:r>
              <a:rPr lang="en-US" sz="1400" smtClean="0"/>
              <a:t>a </a:t>
            </a:r>
            <a:r>
              <a:rPr lang="en-US" sz="1400"/>
              <a:t>sztuczna inteligencja</a:t>
            </a:r>
            <a:r>
              <a:rPr lang="en-US" sz="1400" smtClean="0"/>
              <a:t/>
            </a:r>
            <a:br>
              <a:rPr lang="en-US" sz="1400" smtClean="0"/>
            </a:br>
            <a:endParaRPr lang="en-US" sz="1000" smtClean="0"/>
          </a:p>
          <a:p>
            <a:pPr>
              <a:lnSpc>
                <a:spcPct val="124000"/>
              </a:lnSpc>
            </a:pPr>
            <a:r>
              <a:rPr lang="pl-PL" sz="1400" b="1" smtClean="0">
                <a:solidFill>
                  <a:srgbClr val="C00000"/>
                </a:solidFill>
              </a:rPr>
              <a:t>Metody </a:t>
            </a:r>
            <a:r>
              <a:rPr lang="pl-PL" sz="1400" b="1">
                <a:solidFill>
                  <a:srgbClr val="C00000"/>
                </a:solidFill>
              </a:rPr>
              <a:t>dopasowania figur </a:t>
            </a:r>
            <a:r>
              <a:rPr lang="pl-PL" sz="1400" b="1" smtClean="0">
                <a:solidFill>
                  <a:srgbClr val="C00000"/>
                </a:solidFill>
              </a:rPr>
              <a:t/>
            </a:r>
            <a:br>
              <a:rPr lang="pl-PL" sz="1400" b="1" smtClean="0">
                <a:solidFill>
                  <a:srgbClr val="C00000"/>
                </a:solidFill>
              </a:rPr>
            </a:br>
            <a:r>
              <a:rPr lang="pl-PL" sz="1400" b="1" smtClean="0">
                <a:solidFill>
                  <a:srgbClr val="C00000"/>
                </a:solidFill>
              </a:rPr>
              <a:t>i </a:t>
            </a:r>
            <a:r>
              <a:rPr lang="pl-PL" sz="1400" b="1">
                <a:solidFill>
                  <a:srgbClr val="C00000"/>
                </a:solidFill>
              </a:rPr>
              <a:t>metody </a:t>
            </a:r>
            <a:r>
              <a:rPr lang="pl-PL" sz="1400" b="1" smtClean="0">
                <a:solidFill>
                  <a:srgbClr val="C00000"/>
                </a:solidFill>
              </a:rPr>
              <a:t>inwariantne</a:t>
            </a:r>
            <a:r>
              <a:rPr lang="en-US" sz="1400" smtClean="0"/>
              <a:t/>
            </a:r>
            <a:br>
              <a:rPr lang="en-US" sz="1400" smtClean="0"/>
            </a:br>
            <a:endParaRPr lang="pl-PL" sz="1000" smtClean="0"/>
          </a:p>
          <a:p>
            <a:pPr>
              <a:lnSpc>
                <a:spcPct val="124000"/>
              </a:lnSpc>
            </a:pPr>
            <a:r>
              <a:rPr lang="pl-PL" sz="1400"/>
              <a:t>Metody ruchomego okna: </a:t>
            </a:r>
            <a:r>
              <a:rPr lang="pl-PL" sz="1400" smtClean="0"/>
              <a:t>Viola-Jones</a:t>
            </a:r>
            <a:r>
              <a:rPr lang="en-US" sz="1400" smtClean="0"/>
              <a:t/>
            </a:r>
            <a:br>
              <a:rPr lang="en-US" sz="1400" smtClean="0"/>
            </a:br>
            <a:endParaRPr lang="pl-PL" sz="1000" smtClean="0"/>
          </a:p>
          <a:p>
            <a:pPr>
              <a:lnSpc>
                <a:spcPct val="124000"/>
              </a:lnSpc>
            </a:pPr>
            <a:r>
              <a:rPr lang="pl-PL" sz="1400"/>
              <a:t>Problemy automatycznego kierowania </a:t>
            </a:r>
            <a:r>
              <a:rPr lang="pl-PL" sz="1400" smtClean="0"/>
              <a:t/>
            </a:r>
            <a:br>
              <a:rPr lang="pl-PL" sz="1400" smtClean="0"/>
            </a:br>
            <a:r>
              <a:rPr lang="pl-PL" sz="1400" smtClean="0"/>
              <a:t>pojazdami </a:t>
            </a:r>
            <a:r>
              <a:rPr lang="pl-PL" sz="1400"/>
              <a:t>i klasyfikacji </a:t>
            </a:r>
            <a:r>
              <a:rPr lang="pl-PL" sz="1400" smtClean="0"/>
              <a:t>obiektów</a:t>
            </a:r>
            <a:r>
              <a:rPr lang="en-US" sz="1400" smtClean="0"/>
              <a:t/>
            </a:r>
            <a:br>
              <a:rPr lang="en-US" sz="1400" smtClean="0"/>
            </a:br>
            <a:endParaRPr lang="pl-PL" sz="1000" smtClean="0"/>
          </a:p>
          <a:p>
            <a:pPr>
              <a:lnSpc>
                <a:spcPct val="124000"/>
              </a:lnSpc>
            </a:pPr>
            <a:r>
              <a:rPr lang="en-US" sz="1400"/>
              <a:t>Deskryptory </a:t>
            </a:r>
            <a:r>
              <a:rPr lang="en-US" sz="1400" smtClean="0"/>
              <a:t>cech</a:t>
            </a:r>
            <a:br>
              <a:rPr lang="en-US" sz="1400" smtClean="0"/>
            </a:br>
            <a:endParaRPr lang="pl-PL" sz="1000" smtClean="0"/>
          </a:p>
          <a:p>
            <a:pPr>
              <a:lnSpc>
                <a:spcPct val="124000"/>
              </a:lnSpc>
            </a:pPr>
            <a:r>
              <a:rPr lang="pl-PL" sz="1400"/>
              <a:t>Konwolucyjne sieci </a:t>
            </a:r>
            <a:r>
              <a:rPr lang="pl-PL" sz="1400" smtClean="0"/>
              <a:t>neuronowe</a:t>
            </a:r>
          </a:p>
        </p:txBody>
      </p:sp>
    </p:spTree>
    <p:extLst>
      <p:ext uri="{BB962C8B-B14F-4D97-AF65-F5344CB8AC3E}">
        <p14:creationId xmlns:p14="http://schemas.microsoft.com/office/powerpoint/2010/main" val="449033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5791200" cy="742950"/>
          </a:xfrm>
        </p:spPr>
        <p:txBody>
          <a:bodyPr>
            <a:noAutofit/>
          </a:bodyPr>
          <a:lstStyle/>
          <a:p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Metody dopasowania figur</a:t>
            </a:r>
            <a:endParaRPr lang="en-US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smtClean="0">
                <a:solidFill>
                  <a:schemeClr val="bg1"/>
                </a:solidFill>
              </a:rPr>
              <a:t>Sztuczna inteligencja w rozpoznawaniu obrazów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173" y="742950"/>
            <a:ext cx="4363263" cy="38383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28750"/>
            <a:ext cx="2881521" cy="19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61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5791200" cy="819150"/>
          </a:xfrm>
        </p:spPr>
        <p:txBody>
          <a:bodyPr>
            <a:noAutofit/>
          </a:bodyPr>
          <a:lstStyle/>
          <a:p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Metody </a:t>
            </a: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inwariantne</a:t>
            </a:r>
            <a:endParaRPr lang="en-US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smtClean="0">
                <a:solidFill>
                  <a:schemeClr val="bg1"/>
                </a:solidFill>
              </a:rPr>
              <a:t>Sztuczna inteligencja w rozpoznawaniu obrazów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95783"/>
            <a:ext cx="5084892" cy="448576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9" y="133350"/>
            <a:ext cx="191644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9" y="3557149"/>
            <a:ext cx="996970" cy="1495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74081"/>
            <a:ext cx="983730" cy="1495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919" y="133350"/>
            <a:ext cx="1190046" cy="121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16" y="3572073"/>
            <a:ext cx="930201" cy="14954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81400" y="4881577"/>
            <a:ext cx="10615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smtClean="0"/>
              <a:t>słonie z Wikipedii</a:t>
            </a:r>
            <a:endParaRPr lang="pl-PL" sz="800"/>
          </a:p>
        </p:txBody>
      </p:sp>
    </p:spTree>
    <p:extLst>
      <p:ext uri="{BB962C8B-B14F-4D97-AF65-F5344CB8AC3E}">
        <p14:creationId xmlns:p14="http://schemas.microsoft.com/office/powerpoint/2010/main" val="1858707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smtClean="0">
                <a:solidFill>
                  <a:schemeClr val="bg1"/>
                </a:solidFill>
              </a:rPr>
              <a:t>Sztuczna inteligencja w rozpoznawaniu obrazów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52400" y="0"/>
            <a:ext cx="6248400" cy="81915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Metody ruchomego okna</a:t>
            </a: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: Viola-Jones</a:t>
            </a:r>
            <a:endParaRPr lang="pl-PL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128715" y="1214423"/>
            <a:ext cx="4386655" cy="3929077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4000"/>
              </a:lnSpc>
            </a:pPr>
            <a:r>
              <a:rPr lang="en-US" sz="1400"/>
              <a:t>Rozpoznawanie obrazów: wzrok </a:t>
            </a:r>
            <a:r>
              <a:rPr lang="en-US" sz="1400" smtClean="0"/>
              <a:t>człowieka</a:t>
            </a:r>
            <a:br>
              <a:rPr lang="en-US" sz="1400" smtClean="0"/>
            </a:br>
            <a:r>
              <a:rPr lang="en-US" sz="1400" smtClean="0"/>
              <a:t> </a:t>
            </a:r>
            <a:r>
              <a:rPr lang="en-US" sz="1400"/>
              <a:t>a sztuczna inteligencja</a:t>
            </a:r>
            <a:r>
              <a:rPr lang="en-US" sz="1400" smtClean="0"/>
              <a:t/>
            </a:r>
            <a:br>
              <a:rPr lang="en-US" sz="1400" smtClean="0"/>
            </a:br>
            <a:endParaRPr lang="en-US" sz="1000" smtClean="0"/>
          </a:p>
          <a:p>
            <a:pPr>
              <a:lnSpc>
                <a:spcPct val="124000"/>
              </a:lnSpc>
            </a:pPr>
            <a:r>
              <a:rPr lang="pl-PL" sz="1400" smtClean="0"/>
              <a:t>Metody </a:t>
            </a:r>
            <a:r>
              <a:rPr lang="pl-PL" sz="1400"/>
              <a:t>dopasowania figur </a:t>
            </a:r>
            <a:r>
              <a:rPr lang="pl-PL" sz="1400" smtClean="0"/>
              <a:t/>
            </a:r>
            <a:br>
              <a:rPr lang="pl-PL" sz="1400" smtClean="0"/>
            </a:br>
            <a:r>
              <a:rPr lang="pl-PL" sz="1400" smtClean="0"/>
              <a:t>i </a:t>
            </a:r>
            <a:r>
              <a:rPr lang="pl-PL" sz="1400"/>
              <a:t>metody </a:t>
            </a:r>
            <a:r>
              <a:rPr lang="pl-PL" sz="1400" smtClean="0"/>
              <a:t>inwariantne</a:t>
            </a:r>
            <a:r>
              <a:rPr lang="en-US" sz="1400" smtClean="0"/>
              <a:t/>
            </a:r>
            <a:br>
              <a:rPr lang="en-US" sz="1400" smtClean="0"/>
            </a:br>
            <a:endParaRPr lang="pl-PL" sz="1000" smtClean="0"/>
          </a:p>
          <a:p>
            <a:pPr>
              <a:lnSpc>
                <a:spcPct val="124000"/>
              </a:lnSpc>
            </a:pPr>
            <a:r>
              <a:rPr lang="pl-PL" sz="1400" b="1">
                <a:solidFill>
                  <a:srgbClr val="C00000"/>
                </a:solidFill>
              </a:rPr>
              <a:t>Metody ruchomego okna: </a:t>
            </a:r>
            <a:r>
              <a:rPr lang="pl-PL" sz="1400" b="1" smtClean="0">
                <a:solidFill>
                  <a:srgbClr val="C00000"/>
                </a:solidFill>
              </a:rPr>
              <a:t>Viola-Jones</a:t>
            </a:r>
            <a:r>
              <a:rPr lang="en-US" sz="1400" smtClean="0"/>
              <a:t/>
            </a:r>
            <a:br>
              <a:rPr lang="en-US" sz="1400" smtClean="0"/>
            </a:br>
            <a:endParaRPr lang="pl-PL" sz="1000" smtClean="0"/>
          </a:p>
          <a:p>
            <a:pPr>
              <a:lnSpc>
                <a:spcPct val="124000"/>
              </a:lnSpc>
            </a:pPr>
            <a:r>
              <a:rPr lang="pl-PL" sz="1400"/>
              <a:t>Problemy automatycznego kierowania </a:t>
            </a:r>
            <a:r>
              <a:rPr lang="pl-PL" sz="1400" smtClean="0"/>
              <a:t/>
            </a:r>
            <a:br>
              <a:rPr lang="pl-PL" sz="1400" smtClean="0"/>
            </a:br>
            <a:r>
              <a:rPr lang="pl-PL" sz="1400" smtClean="0"/>
              <a:t>pojazdami </a:t>
            </a:r>
            <a:r>
              <a:rPr lang="pl-PL" sz="1400"/>
              <a:t>i klasyfikacji </a:t>
            </a:r>
            <a:r>
              <a:rPr lang="pl-PL" sz="1400" smtClean="0"/>
              <a:t>obiektów</a:t>
            </a:r>
            <a:r>
              <a:rPr lang="en-US" sz="1400" smtClean="0"/>
              <a:t/>
            </a:r>
            <a:br>
              <a:rPr lang="en-US" sz="1400" smtClean="0"/>
            </a:br>
            <a:endParaRPr lang="pl-PL" sz="1000" smtClean="0"/>
          </a:p>
          <a:p>
            <a:pPr>
              <a:lnSpc>
                <a:spcPct val="124000"/>
              </a:lnSpc>
            </a:pPr>
            <a:r>
              <a:rPr lang="en-US" sz="1400"/>
              <a:t>Deskryptory </a:t>
            </a:r>
            <a:r>
              <a:rPr lang="en-US" sz="1400" smtClean="0"/>
              <a:t>cech</a:t>
            </a:r>
            <a:br>
              <a:rPr lang="en-US" sz="1400" smtClean="0"/>
            </a:br>
            <a:endParaRPr lang="pl-PL" sz="1000" smtClean="0"/>
          </a:p>
          <a:p>
            <a:pPr>
              <a:lnSpc>
                <a:spcPct val="124000"/>
              </a:lnSpc>
            </a:pPr>
            <a:r>
              <a:rPr lang="pl-PL" sz="1400"/>
              <a:t>Konwolucyjne sieci </a:t>
            </a:r>
            <a:r>
              <a:rPr lang="pl-PL" sz="1400" smtClean="0"/>
              <a:t>neuronowe</a:t>
            </a:r>
          </a:p>
        </p:txBody>
      </p:sp>
    </p:spTree>
    <p:extLst>
      <p:ext uri="{BB962C8B-B14F-4D97-AF65-F5344CB8AC3E}">
        <p14:creationId xmlns:p14="http://schemas.microsoft.com/office/powerpoint/2010/main" val="449033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6248400" cy="819150"/>
          </a:xfrm>
        </p:spPr>
        <p:txBody>
          <a:bodyPr>
            <a:noAutofit/>
          </a:bodyPr>
          <a:lstStyle/>
          <a:p>
            <a:r>
              <a:rPr lang="pl-PL" sz="2400" smtClean="0">
                <a:solidFill>
                  <a:schemeClr val="bg2">
                    <a:lumMod val="50000"/>
                  </a:schemeClr>
                </a:solidFill>
              </a:rPr>
              <a:t>Metody ruchomego okna</a:t>
            </a:r>
            <a:r>
              <a:rPr lang="en-US" sz="2400" smtClean="0">
                <a:solidFill>
                  <a:schemeClr val="bg2">
                    <a:lumMod val="50000"/>
                  </a:schemeClr>
                </a:solidFill>
              </a:rPr>
              <a:t>: Viola-Jones</a:t>
            </a:r>
            <a:endParaRPr lang="pl-PL" sz="24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65640" y="4080933"/>
            <a:ext cx="5825067" cy="44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6455" y="4928056"/>
            <a:ext cx="28605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b="1" smtClean="0">
                <a:solidFill>
                  <a:schemeClr val="bg1"/>
                </a:solidFill>
              </a:rPr>
              <a:t>Sztuczna inteligencja w rozpoznawaniu obrazów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54" y="4781550"/>
            <a:ext cx="189854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00" b="1" smtClean="0"/>
              <a:t>Mirosław Kordos, grudzień 2015</a:t>
            </a:r>
            <a:endParaRPr lang="en-US" sz="700"/>
          </a:p>
        </p:txBody>
      </p:sp>
      <p:sp>
        <p:nvSpPr>
          <p:cNvPr id="2" name="Rectangle 1"/>
          <p:cNvSpPr/>
          <p:nvPr/>
        </p:nvSpPr>
        <p:spPr>
          <a:xfrm>
            <a:off x="4572000" y="862778"/>
            <a:ext cx="4085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mtClean="0"/>
              <a:t>Paul Viola, Michael Jones: </a:t>
            </a:r>
          </a:p>
          <a:p>
            <a:r>
              <a:rPr lang="en-US" sz="1400" smtClean="0"/>
              <a:t>“Robust </a:t>
            </a:r>
            <a:r>
              <a:rPr lang="en-US" sz="1400"/>
              <a:t>Real-Time </a:t>
            </a:r>
            <a:r>
              <a:rPr lang="en-US" sz="1400" smtClean="0"/>
              <a:t>Face Detection”, 2004</a:t>
            </a:r>
            <a:endParaRPr lang="en-US" sz="1400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57549"/>
            <a:ext cx="2743819" cy="1624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446" y="1724478"/>
            <a:ext cx="1805340" cy="110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787451"/>
            <a:ext cx="4071937" cy="407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62578"/>
            <a:ext cx="1257514" cy="109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717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7055</TotalTime>
  <Words>814</Words>
  <Application>Microsoft Office PowerPoint</Application>
  <PresentationFormat>On-screen Show (16:9)</PresentationFormat>
  <Paragraphs>227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PowerPoint Presentation</vt:lpstr>
      <vt:lpstr>PowerPoint Presentation</vt:lpstr>
      <vt:lpstr>Rozpoznawania obrazów:  wzrok człowieka a sztuczna inteligencja</vt:lpstr>
      <vt:lpstr>Rozpoznawania obrazów:  wzrok człowieka a sztuczna inteligencja</vt:lpstr>
      <vt:lpstr>Metody dopasowania figur i metody inwariantne</vt:lpstr>
      <vt:lpstr>Metody dopasowania figur</vt:lpstr>
      <vt:lpstr>Metody inwariantne</vt:lpstr>
      <vt:lpstr>PowerPoint Presentation</vt:lpstr>
      <vt:lpstr>Metody ruchomego okna: Viola-Jones</vt:lpstr>
      <vt:lpstr>Metody ruchomego okna: Viola-Jones</vt:lpstr>
      <vt:lpstr>Metody ruchomego okna: Viola-Jones</vt:lpstr>
      <vt:lpstr>Autonomiczne  samochody i klasyfikacja obiektów </vt:lpstr>
      <vt:lpstr>Autonomiczne  samochody </vt:lpstr>
      <vt:lpstr>Autonomiczne  samochody </vt:lpstr>
      <vt:lpstr>Deskryptory Cech: SIFT, SURF, FAST, V. Bag of Words, HOG</vt:lpstr>
      <vt:lpstr>Deskryptory Cech: SIFT, SURF, FAST, V. Bag of Words, HOG</vt:lpstr>
      <vt:lpstr>Konwolucyjne sieci neuronowe </vt:lpstr>
      <vt:lpstr>Konwolucyjne sieci neuronowe – LeNet5 </vt:lpstr>
      <vt:lpstr>Deskryptory Cech: SIFT, SURF, FAST, V. Bag of Words, HOG</vt:lpstr>
      <vt:lpstr>Konwolucyjne sieci neuronowe </vt:lpstr>
      <vt:lpstr>Konwolucyjne sieci neuronowe – LeNet5 </vt:lpstr>
      <vt:lpstr>Konwolucyjne sieci neuronowe – LeNet5 </vt:lpstr>
      <vt:lpstr>Konwolucyjne sieci  neuronowe -wizualizacja </vt:lpstr>
      <vt:lpstr>PowerPoint Presentation</vt:lpstr>
      <vt:lpstr>Konwolucyjne sieci neuronowe – LeNet5 </vt:lpstr>
      <vt:lpstr>Konwolucyjne sieci neuronowe – LeNet5 </vt:lpstr>
      <vt:lpstr>Konwolucyjne sieci neuronowe – LeNet5 </vt:lpstr>
      <vt:lpstr>Konwolucyjne sieci neuronowe -GoogLeNet </vt:lpstr>
      <vt:lpstr>Konwolucyjne sieci neuronowe -GoogLeNet </vt:lpstr>
      <vt:lpstr>Konwolucyjne sieci neuronowe -GoogLeNet </vt:lpstr>
      <vt:lpstr>Konwolucyjne sieci neuronowe -GoogLeNet </vt:lpstr>
      <vt:lpstr>PowerPoint Presentation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Inteligentne oprogramowanie  z wykorzystaniem  SQL Server Data Mining</dc:title>
  <dc:creator>Mirek</dc:creator>
  <cp:lastModifiedBy>mirek</cp:lastModifiedBy>
  <cp:revision>370</cp:revision>
  <cp:lastPrinted>2015-07-10T17:08:21Z</cp:lastPrinted>
  <dcterms:created xsi:type="dcterms:W3CDTF">2014-12-23T19:46:43Z</dcterms:created>
  <dcterms:modified xsi:type="dcterms:W3CDTF">2016-01-05T14:00:08Z</dcterms:modified>
</cp:coreProperties>
</file>