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8"/>
  </p:notesMasterIdLst>
  <p:sldIdLst>
    <p:sldId id="409" r:id="rId2"/>
    <p:sldId id="258" r:id="rId3"/>
    <p:sldId id="456" r:id="rId4"/>
    <p:sldId id="430" r:id="rId5"/>
    <p:sldId id="431" r:id="rId6"/>
    <p:sldId id="434" r:id="rId7"/>
    <p:sldId id="412" r:id="rId8"/>
    <p:sldId id="413" r:id="rId9"/>
    <p:sldId id="414" r:id="rId10"/>
    <p:sldId id="457" r:id="rId11"/>
    <p:sldId id="415" r:id="rId12"/>
    <p:sldId id="416" r:id="rId13"/>
    <p:sldId id="455" r:id="rId14"/>
    <p:sldId id="417" r:id="rId15"/>
    <p:sldId id="437" r:id="rId16"/>
    <p:sldId id="435" r:id="rId17"/>
    <p:sldId id="453" r:id="rId18"/>
    <p:sldId id="452" r:id="rId19"/>
    <p:sldId id="454" r:id="rId20"/>
    <p:sldId id="421" r:id="rId21"/>
    <p:sldId id="448" r:id="rId22"/>
    <p:sldId id="441" r:id="rId23"/>
    <p:sldId id="443" r:id="rId24"/>
    <p:sldId id="444" r:id="rId25"/>
    <p:sldId id="445" r:id="rId26"/>
    <p:sldId id="446" r:id="rId27"/>
    <p:sldId id="447" r:id="rId28"/>
    <p:sldId id="459" r:id="rId29"/>
    <p:sldId id="422" r:id="rId30"/>
    <p:sldId id="423" r:id="rId31"/>
    <p:sldId id="424" r:id="rId32"/>
    <p:sldId id="425" r:id="rId33"/>
    <p:sldId id="458" r:id="rId34"/>
    <p:sldId id="426" r:id="rId35"/>
    <p:sldId id="449" r:id="rId36"/>
    <p:sldId id="269" r:id="rId37"/>
  </p:sldIdLst>
  <p:sldSz cx="9144000" cy="5143500" type="screen16x9"/>
  <p:notesSz cx="6881813" cy="97107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9" autoAdjust="0"/>
    <p:restoredTop sz="98771" autoAdjust="0"/>
  </p:normalViewPr>
  <p:slideViewPr>
    <p:cSldViewPr>
      <p:cViewPr>
        <p:scale>
          <a:sx n="150" d="100"/>
          <a:sy n="150" d="100"/>
        </p:scale>
        <p:origin x="-882" y="-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62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327E31F3-9DFD-4ADB-9D0D-B34B4AAE8340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4788" y="728663"/>
            <a:ext cx="6472237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9C1D4B9D-A52C-4B12-A383-D20CA3AEC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2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09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65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55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1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64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01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07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32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43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2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09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61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95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70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1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51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28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92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59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422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2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095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20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422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216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912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867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232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43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82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9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3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1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01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4B9D-A52C-4B12-A383-D20CA3AECD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6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kordos.com/pw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886200" y="4195714"/>
            <a:ext cx="5110021" cy="66549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4000"/>
              </a:lnSpc>
            </a:pPr>
            <a:r>
              <a:rPr lang="pl-PL" sz="1200" b="1" smtClean="0">
                <a:solidFill>
                  <a:schemeClr val="bg2">
                    <a:lumMod val="50000"/>
                  </a:schemeClr>
                </a:solidFill>
              </a:rPr>
              <a:t>Adresaci </a:t>
            </a:r>
            <a:br>
              <a:rPr lang="pl-PL" sz="1200" b="1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200" smtClean="0"/>
              <a:t>Użytkownicy i twórcy systmów sztucznej inteligencji (w tym p</a:t>
            </a:r>
            <a:r>
              <a:rPr lang="pl-PL" sz="1200" smtClean="0"/>
              <a:t>rogramiści, analitycy danych, naukowcy</a:t>
            </a:r>
            <a:r>
              <a:rPr lang="en-US" sz="1200" smtClean="0"/>
              <a:t>,</a:t>
            </a:r>
            <a:r>
              <a:rPr lang="pl-PL" sz="1200" smtClean="0"/>
              <a:t> studenci informatyki </a:t>
            </a:r>
            <a:r>
              <a:rPr lang="en-US" sz="1200" smtClean="0"/>
              <a:t>i inni zainteresowani)</a:t>
            </a:r>
            <a:endParaRPr lang="pl-PL" sz="120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886200" y="3028950"/>
            <a:ext cx="4876800" cy="116676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pl-PL" sz="1200" b="1" smtClean="0">
                <a:solidFill>
                  <a:schemeClr val="bg2">
                    <a:lumMod val="50000"/>
                  </a:schemeClr>
                </a:solidFill>
              </a:rPr>
              <a:t>Cel prezentacji </a:t>
            </a:r>
            <a:r>
              <a:rPr lang="en-US" sz="1200" b="1" smtClean="0">
                <a:solidFill>
                  <a:schemeClr val="bg2">
                    <a:lumMod val="50000"/>
                  </a:schemeClr>
                </a:solidFill>
              </a:rPr>
              <a:t>– po co potrzebujemy reguly logiczne</a:t>
            </a:r>
            <a:r>
              <a:rPr lang="pl-PL" sz="1200" b="1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sz="1200" b="1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100" smtClean="0"/>
              <a:t>- odkrywanie wiedzy w danych</a:t>
            </a:r>
          </a:p>
          <a:p>
            <a:pPr marL="109728" indent="0">
              <a:lnSpc>
                <a:spcPct val="124000"/>
              </a:lnSpc>
              <a:buNone/>
            </a:pPr>
            <a:r>
              <a:rPr lang="en-US" sz="1100" smtClean="0"/>
              <a:t>      - uzasadnienie podjętej decyzji</a:t>
            </a:r>
            <a:endParaRPr lang="pl-PL" sz="110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051" y="0"/>
            <a:ext cx="9143999" cy="135255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3200" smtClean="0">
                <a:solidFill>
                  <a:schemeClr val="bg2">
                    <a:lumMod val="50000"/>
                  </a:schemeClr>
                </a:solidFill>
              </a:rPr>
              <a:t>Reguły </a:t>
            </a:r>
            <a:r>
              <a:rPr lang="pl-PL" sz="3200">
                <a:solidFill>
                  <a:schemeClr val="bg2">
                    <a:lumMod val="50000"/>
                  </a:schemeClr>
                </a:solidFill>
              </a:rPr>
              <a:t>logiczne: jak wydobyć </a:t>
            </a:r>
            <a:br>
              <a:rPr lang="pl-PL" sz="320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3200">
                <a:solidFill>
                  <a:schemeClr val="bg2">
                    <a:lumMod val="50000"/>
                  </a:schemeClr>
                </a:solidFill>
              </a:rPr>
              <a:t>i zrozumieć wiedzę ukrytą w </a:t>
            </a:r>
            <a:r>
              <a:rPr lang="pl-PL" sz="3200" smtClean="0">
                <a:solidFill>
                  <a:schemeClr val="bg2">
                    <a:lumMod val="50000"/>
                  </a:schemeClr>
                </a:solidFill>
              </a:rPr>
              <a:t>danych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2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659597" y="1580694"/>
            <a:ext cx="5424071" cy="320085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en-US" sz="1400" smtClean="0"/>
              <a:t>Formy reguł logicznych</a:t>
            </a:r>
          </a:p>
          <a:p>
            <a:pPr lvl="1">
              <a:lnSpc>
                <a:spcPct val="124000"/>
              </a:lnSpc>
            </a:pPr>
            <a:r>
              <a:rPr lang="en-US" sz="1100" smtClean="0"/>
              <a:t>ostre, skośne, rozmyte, N-of-M, prototypowe, opisane równaniami</a:t>
            </a:r>
            <a:endParaRPr lang="pl-PL" sz="1100" smtClean="0"/>
          </a:p>
          <a:p>
            <a:pPr>
              <a:lnSpc>
                <a:spcPct val="124000"/>
              </a:lnSpc>
            </a:pPr>
            <a:r>
              <a:rPr lang="en-US" sz="1400" b="1">
                <a:solidFill>
                  <a:srgbClr val="C00000"/>
                </a:solidFill>
              </a:rPr>
              <a:t>Dokładność </a:t>
            </a:r>
            <a:r>
              <a:rPr lang="en-US" sz="1400" b="1" smtClean="0">
                <a:solidFill>
                  <a:srgbClr val="C00000"/>
                </a:solidFill>
              </a:rPr>
              <a:t>a </a:t>
            </a:r>
            <a:r>
              <a:rPr lang="en-US" sz="1400" b="1">
                <a:solidFill>
                  <a:srgbClr val="C00000"/>
                </a:solidFill>
              </a:rPr>
              <a:t>łatwość generowania reguł </a:t>
            </a:r>
            <a:r>
              <a:rPr lang="en-US" sz="1400" b="1" smtClean="0">
                <a:solidFill>
                  <a:srgbClr val="C00000"/>
                </a:solidFill>
              </a:rPr>
              <a:t>z modeli</a:t>
            </a:r>
          </a:p>
          <a:p>
            <a:pPr>
              <a:lnSpc>
                <a:spcPct val="124000"/>
              </a:lnSpc>
            </a:pPr>
            <a:r>
              <a:rPr lang="en-US" sz="1400" smtClean="0"/>
              <a:t>Systemy bezpośrednio generujące reguły</a:t>
            </a:r>
          </a:p>
          <a:p>
            <a:pPr lvl="1">
              <a:lnSpc>
                <a:spcPct val="124000"/>
              </a:lnSpc>
            </a:pPr>
            <a:r>
              <a:rPr lang="en-US" sz="1100"/>
              <a:t>s</a:t>
            </a:r>
            <a:r>
              <a:rPr lang="en-US" sz="1100" smtClean="0"/>
              <a:t>ekwencyjne pokrywanie, drzewa decyzyjne, reguły prototypowe</a:t>
            </a:r>
            <a:endParaRPr lang="pl-PL" sz="1100" smtClean="0"/>
          </a:p>
          <a:p>
            <a:pPr>
              <a:lnSpc>
                <a:spcPct val="124000"/>
              </a:lnSpc>
            </a:pPr>
            <a:r>
              <a:rPr lang="en-US" sz="1400" smtClean="0"/>
              <a:t>Systemy nie generujące bezpośrednio reguł </a:t>
            </a:r>
            <a:br>
              <a:rPr lang="en-US" sz="1400" smtClean="0"/>
            </a:br>
            <a:r>
              <a:rPr lang="en-US" sz="1400" smtClean="0"/>
              <a:t>na przykładzie sieci neuronowych</a:t>
            </a:r>
          </a:p>
          <a:p>
            <a:pPr lvl="1">
              <a:lnSpc>
                <a:spcPct val="124000"/>
              </a:lnSpc>
            </a:pPr>
            <a:r>
              <a:rPr lang="en-US" sz="1100" smtClean="0"/>
              <a:t>Reguły dekompozycyjne i pedagogiczne dla standardowych </a:t>
            </a:r>
            <a:br>
              <a:rPr lang="en-US" sz="1100" smtClean="0"/>
            </a:br>
            <a:r>
              <a:rPr lang="en-US" sz="1100" smtClean="0"/>
              <a:t>i zmodyfikowanych sieci MLP dla klasyfikacji i regresji </a:t>
            </a:r>
            <a:endParaRPr lang="pl-PL" sz="1100" smtClean="0"/>
          </a:p>
          <a:p>
            <a:pPr>
              <a:lnSpc>
                <a:spcPct val="124000"/>
              </a:lnSpc>
            </a:pPr>
            <a:r>
              <a:rPr lang="en-US" sz="1400" smtClean="0"/>
              <a:t>Generowanie reguł z komitetów</a:t>
            </a:r>
            <a:endParaRPr lang="pl-PL" sz="1400" smtClean="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18289" y="0"/>
            <a:ext cx="8764321" cy="127635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Dokładność a </a:t>
            </a:r>
            <a:r>
              <a:rPr lang="en-US" sz="2800">
                <a:solidFill>
                  <a:schemeClr val="bg2">
                    <a:lumMod val="50000"/>
                  </a:schemeClr>
                </a:solidFill>
              </a:rPr>
              <a:t>łatwość generowania reguł </a:t>
            </a:r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8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z </a:t>
            </a:r>
            <a:r>
              <a:rPr lang="en-US" sz="2800">
                <a:solidFill>
                  <a:schemeClr val="bg2">
                    <a:lumMod val="50000"/>
                  </a:schemeClr>
                </a:solidFill>
              </a:rPr>
              <a:t>modeli klasyfikacyjnych </a:t>
            </a:r>
          </a:p>
        </p:txBody>
      </p:sp>
    </p:spTree>
    <p:extLst>
      <p:ext uri="{BB962C8B-B14F-4D97-AF65-F5344CB8AC3E}">
        <p14:creationId xmlns:p14="http://schemas.microsoft.com/office/powerpoint/2010/main" val="3892150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289" y="0"/>
            <a:ext cx="8764321" cy="127635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Dokładność </a:t>
            </a:r>
            <a:r>
              <a:rPr lang="en-US" sz="2800">
                <a:solidFill>
                  <a:schemeClr val="bg2">
                    <a:lumMod val="50000"/>
                  </a:schemeClr>
                </a:solidFill>
              </a:rPr>
              <a:t>kontra łatwość generowania reguł </a:t>
            </a:r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8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z </a:t>
            </a:r>
            <a:r>
              <a:rPr lang="en-US" sz="2800">
                <a:solidFill>
                  <a:schemeClr val="bg2">
                    <a:lumMod val="50000"/>
                  </a:schemeClr>
                </a:solidFill>
              </a:rPr>
              <a:t>modeli klasyfikacyjnych 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632381"/>
              </p:ext>
            </p:extLst>
          </p:nvPr>
        </p:nvGraphicFramePr>
        <p:xfrm>
          <a:off x="3635089" y="3287607"/>
          <a:ext cx="5111236" cy="105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809"/>
                <a:gridCol w="804547"/>
                <a:gridCol w="596410"/>
                <a:gridCol w="820322"/>
                <a:gridCol w="567915"/>
                <a:gridCol w="1044233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model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komitety</a:t>
                      </a:r>
                      <a:endParaRPr lang="pl-PL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(średnia)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SVM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sieci neuronowe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k-NN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drzewa decyzyjne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1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średnia dokładność 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86%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82%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81%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76%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66%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52551"/>
            <a:ext cx="5283987" cy="161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504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289" y="0"/>
            <a:ext cx="8764321" cy="127635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Metody </a:t>
            </a:r>
            <a:r>
              <a:rPr lang="en-US" sz="2800">
                <a:solidFill>
                  <a:schemeClr val="bg2">
                    <a:lumMod val="50000"/>
                  </a:schemeClr>
                </a:solidFill>
              </a:rPr>
              <a:t>pedagogiczne i dekompozycyjne</a:t>
            </a:r>
            <a:r>
              <a:rPr lang="pl-PL" sz="2800"/>
              <a:t/>
            </a:r>
            <a:br>
              <a:rPr lang="pl-PL" sz="2800"/>
            </a:b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2748425" y="4145451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7" name="Rectangle 6"/>
          <p:cNvSpPr/>
          <p:nvPr/>
        </p:nvSpPr>
        <p:spPr>
          <a:xfrm>
            <a:off x="3876674" y="1047750"/>
            <a:ext cx="50497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b="1" smtClean="0"/>
              <a:t>metody </a:t>
            </a:r>
            <a:r>
              <a:rPr lang="pl-PL" sz="1400" b="1"/>
              <a:t>dekompozycyjne, </a:t>
            </a:r>
            <a:r>
              <a:rPr lang="pl-PL" sz="1400"/>
              <a:t>czyli wykorzystujące wewnętrzne parametry </a:t>
            </a:r>
            <a:r>
              <a:rPr lang="pl-PL" sz="1400" b="1"/>
              <a:t>standardowego modelu</a:t>
            </a:r>
            <a:r>
              <a:rPr lang="pl-PL" sz="1400"/>
              <a:t>, 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pl-PL" sz="1400" smtClean="0"/>
              <a:t>np</a:t>
            </a:r>
            <a:r>
              <a:rPr lang="pl-PL" sz="1400"/>
              <a:t>. budujące reguły w oparciu o wartości </a:t>
            </a:r>
            <a:r>
              <a:rPr lang="en-US" sz="1400" smtClean="0"/>
              <a:t>p</a:t>
            </a:r>
            <a:r>
              <a:rPr lang="pl-PL" sz="1400" smtClean="0"/>
              <a:t>oszczególnych </a:t>
            </a:r>
            <a:r>
              <a:rPr lang="pl-PL" sz="1400"/>
              <a:t>wag sieci neuronowej</a:t>
            </a:r>
            <a:r>
              <a:rPr lang="pl-PL" sz="1400" smtClean="0"/>
              <a:t>.</a:t>
            </a:r>
            <a:endParaRPr lang="pl-PL" sz="1400"/>
          </a:p>
        </p:txBody>
      </p:sp>
      <p:sp>
        <p:nvSpPr>
          <p:cNvPr id="10" name="Rectangle 9"/>
          <p:cNvSpPr/>
          <p:nvPr/>
        </p:nvSpPr>
        <p:spPr>
          <a:xfrm>
            <a:off x="3848099" y="2343150"/>
            <a:ext cx="501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b="1" smtClean="0"/>
              <a:t>metody </a:t>
            </a:r>
            <a:r>
              <a:rPr lang="en-US" sz="1400" b="1" smtClean="0"/>
              <a:t>d</a:t>
            </a:r>
            <a:r>
              <a:rPr lang="pl-PL" sz="1400" b="1" smtClean="0"/>
              <a:t>ekompozycyjne</a:t>
            </a:r>
            <a:r>
              <a:rPr lang="pl-PL" sz="1400" b="1"/>
              <a:t>, </a:t>
            </a:r>
            <a:r>
              <a:rPr lang="pl-PL" sz="1400" b="1" smtClean="0"/>
              <a:t>operujące </a:t>
            </a:r>
            <a:r>
              <a:rPr lang="pl-PL" sz="1400" b="1"/>
              <a:t>na </a:t>
            </a:r>
            <a:r>
              <a:rPr lang="pl-PL" sz="1400" b="1" smtClean="0"/>
              <a:t>modyfikowanym </a:t>
            </a:r>
            <a:r>
              <a:rPr lang="pl-PL" sz="1400" b="1"/>
              <a:t>modelu</a:t>
            </a:r>
            <a:r>
              <a:rPr lang="pl-PL" sz="1400"/>
              <a:t>, tak, by ułatwić pozyskiwanie reguł, np. na sieci neuronowej, której wagi mogą przyjmować jedynie wartości -1, 0 lub 1</a:t>
            </a:r>
            <a:r>
              <a:rPr lang="pl-PL" sz="1400" smtClean="0"/>
              <a:t>.</a:t>
            </a:r>
            <a:endParaRPr lang="pl-PL" sz="1400"/>
          </a:p>
        </p:txBody>
      </p:sp>
      <p:sp>
        <p:nvSpPr>
          <p:cNvPr id="11" name="Rectangle 10"/>
          <p:cNvSpPr/>
          <p:nvPr/>
        </p:nvSpPr>
        <p:spPr>
          <a:xfrm>
            <a:off x="3848099" y="3543061"/>
            <a:ext cx="5106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b="1" smtClean="0"/>
              <a:t>metody </a:t>
            </a:r>
            <a:r>
              <a:rPr lang="pl-PL" sz="1400" b="1"/>
              <a:t>pedagogiczne</a:t>
            </a:r>
            <a:r>
              <a:rPr lang="pl-PL" sz="1400"/>
              <a:t>, które traktują model jak czarną skrzynkę, wykorzystując jedynie wynik jego predykcji zamiast oryginalnych danych i </a:t>
            </a:r>
            <a:r>
              <a:rPr lang="pl-PL" sz="1400" smtClean="0"/>
              <a:t>tworząc </a:t>
            </a:r>
            <a:r>
              <a:rPr lang="pl-PL" sz="1400"/>
              <a:t>reguły 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pl-PL" sz="1400" smtClean="0"/>
              <a:t>z </a:t>
            </a:r>
            <a:r>
              <a:rPr lang="pl-PL" sz="1400"/>
              <a:t>wykorzystaniem łatwo interpretowalnych metod, 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pl-PL" sz="1400" smtClean="0"/>
              <a:t>np</a:t>
            </a:r>
            <a:r>
              <a:rPr lang="pl-PL" sz="1400"/>
              <a:t>. pokrywania sekwencyjnego lub drzew decyzyjnych.</a:t>
            </a:r>
          </a:p>
        </p:txBody>
      </p:sp>
    </p:spTree>
    <p:extLst>
      <p:ext uri="{BB962C8B-B14F-4D97-AF65-F5344CB8AC3E}">
        <p14:creationId xmlns:p14="http://schemas.microsoft.com/office/powerpoint/2010/main" val="528822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18289" y="0"/>
            <a:ext cx="8764321" cy="1200150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bg2">
                    <a:lumMod val="50000"/>
                  </a:schemeClr>
                </a:solidFill>
              </a:rPr>
              <a:t>Systemy bezpośrednio generujące reguły</a:t>
            </a:r>
            <a:br>
              <a:rPr lang="en-US" sz="2800">
                <a:solidFill>
                  <a:schemeClr val="bg2">
                    <a:lumMod val="50000"/>
                  </a:schemeClr>
                </a:solidFill>
              </a:rPr>
            </a:b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665946" y="1504950"/>
            <a:ext cx="5424071" cy="320085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en-US" sz="1400" smtClean="0"/>
              <a:t>Formy reguł logicznych</a:t>
            </a:r>
          </a:p>
          <a:p>
            <a:pPr lvl="1">
              <a:lnSpc>
                <a:spcPct val="124000"/>
              </a:lnSpc>
            </a:pPr>
            <a:r>
              <a:rPr lang="en-US" sz="1100" smtClean="0"/>
              <a:t>ostre, skośne, rozmyte, N-of-M, prototypowe, opisane równaniami</a:t>
            </a:r>
            <a:endParaRPr lang="pl-PL" sz="1100" smtClean="0"/>
          </a:p>
          <a:p>
            <a:pPr>
              <a:lnSpc>
                <a:spcPct val="124000"/>
              </a:lnSpc>
            </a:pPr>
            <a:r>
              <a:rPr lang="en-US" sz="1400"/>
              <a:t>Dokładność </a:t>
            </a:r>
            <a:r>
              <a:rPr lang="en-US" sz="1400" smtClean="0"/>
              <a:t>a </a:t>
            </a:r>
            <a:r>
              <a:rPr lang="en-US" sz="1400"/>
              <a:t>łatwość generowania reguł </a:t>
            </a:r>
            <a:r>
              <a:rPr lang="en-US" sz="1400" smtClean="0"/>
              <a:t>z modeli</a:t>
            </a:r>
          </a:p>
          <a:p>
            <a:pPr>
              <a:lnSpc>
                <a:spcPct val="124000"/>
              </a:lnSpc>
            </a:pPr>
            <a:r>
              <a:rPr lang="en-US" sz="1400" b="1" smtClean="0">
                <a:solidFill>
                  <a:srgbClr val="C00000"/>
                </a:solidFill>
              </a:rPr>
              <a:t>Systemy bezpośrednio generujące reguły</a:t>
            </a:r>
          </a:p>
          <a:p>
            <a:pPr lvl="1">
              <a:lnSpc>
                <a:spcPct val="124000"/>
              </a:lnSpc>
            </a:pPr>
            <a:r>
              <a:rPr lang="en-US" sz="1100" b="1">
                <a:solidFill>
                  <a:srgbClr val="C00000"/>
                </a:solidFill>
              </a:rPr>
              <a:t>s</a:t>
            </a:r>
            <a:r>
              <a:rPr lang="en-US" sz="1100" b="1" smtClean="0">
                <a:solidFill>
                  <a:srgbClr val="C00000"/>
                </a:solidFill>
              </a:rPr>
              <a:t>ekwencyjne pokrywanie, drzewa decyzyjne, reguły prototypowe</a:t>
            </a:r>
            <a:endParaRPr lang="pl-PL" sz="1100" b="1" smtClean="0">
              <a:solidFill>
                <a:srgbClr val="C00000"/>
              </a:solidFill>
            </a:endParaRPr>
          </a:p>
          <a:p>
            <a:pPr>
              <a:lnSpc>
                <a:spcPct val="124000"/>
              </a:lnSpc>
            </a:pPr>
            <a:r>
              <a:rPr lang="en-US" sz="1400" smtClean="0"/>
              <a:t>Systemy nie generujące bezpośrednio reguł </a:t>
            </a:r>
            <a:br>
              <a:rPr lang="en-US" sz="1400" smtClean="0"/>
            </a:br>
            <a:r>
              <a:rPr lang="en-US" sz="1400" smtClean="0"/>
              <a:t>na przykładzie sieci neuronowych</a:t>
            </a:r>
          </a:p>
          <a:p>
            <a:pPr lvl="1">
              <a:lnSpc>
                <a:spcPct val="124000"/>
              </a:lnSpc>
            </a:pPr>
            <a:r>
              <a:rPr lang="en-US" sz="1100" smtClean="0"/>
              <a:t>Reguły dekompozycyjne i pedagogiczne dla standardowych </a:t>
            </a:r>
            <a:br>
              <a:rPr lang="en-US" sz="1100" smtClean="0"/>
            </a:br>
            <a:r>
              <a:rPr lang="en-US" sz="1100" smtClean="0"/>
              <a:t>i zmodyfikowanych sieci MLP dla klasyfikacji i regresji </a:t>
            </a:r>
            <a:endParaRPr lang="pl-PL" sz="1100" smtClean="0"/>
          </a:p>
          <a:p>
            <a:pPr>
              <a:lnSpc>
                <a:spcPct val="124000"/>
              </a:lnSpc>
            </a:pPr>
            <a:r>
              <a:rPr lang="en-US" sz="1400" smtClean="0"/>
              <a:t>Generowanie reguł z komitetów</a:t>
            </a:r>
            <a:endParaRPr lang="pl-PL" sz="1400" smtClean="0"/>
          </a:p>
        </p:txBody>
      </p:sp>
    </p:spTree>
    <p:extLst>
      <p:ext uri="{BB962C8B-B14F-4D97-AF65-F5344CB8AC3E}">
        <p14:creationId xmlns:p14="http://schemas.microsoft.com/office/powerpoint/2010/main" val="2375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289" y="0"/>
            <a:ext cx="8764321" cy="895350"/>
          </a:xfrm>
        </p:spPr>
        <p:txBody>
          <a:bodyPr>
            <a:noAutofit/>
          </a:bodyPr>
          <a:lstStyle/>
          <a:p>
            <a:r>
              <a:rPr lang="pl-PL" sz="2800" smtClean="0">
                <a:solidFill>
                  <a:schemeClr val="bg2">
                    <a:lumMod val="50000"/>
                  </a:schemeClr>
                </a:solidFill>
              </a:rPr>
              <a:t>Sekwencyjne Pokrywanie (Sequential Covering)</a:t>
            </a: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2" name="TextBox 1"/>
          <p:cNvSpPr txBox="1"/>
          <p:nvPr/>
        </p:nvSpPr>
        <p:spPr>
          <a:xfrm>
            <a:off x="3372093" y="1131551"/>
            <a:ext cx="56372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 = zbiór uczący</a:t>
            </a:r>
          </a:p>
          <a:p>
            <a:r>
              <a:rPr lang="en-US" smtClean="0"/>
              <a:t>While (P nie jest pusty)</a:t>
            </a:r>
          </a:p>
          <a:p>
            <a:r>
              <a:rPr lang="en-US"/>
              <a:t>{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U</a:t>
            </a:r>
            <a:r>
              <a:rPr lang="en-US" smtClean="0"/>
              <a:t>twórz regułę R, która pokrywa możliwie najwięcej pozytywnych elementów P i nie pokrywa negatywnych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mtClean="0"/>
              <a:t>Jeżeli dokładność R &lt; </a:t>
            </a:r>
            <a:r>
              <a:rPr lang="el-GR" smtClean="0"/>
              <a:t>Θ</a:t>
            </a:r>
            <a:r>
              <a:rPr lang="en-US" smtClean="0"/>
              <a:t> to zakończ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mtClean="0"/>
              <a:t>Dodaj R do zbioru reguł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mtClean="0"/>
              <a:t>Usuń z P przypadki pokryte przez R</a:t>
            </a:r>
          </a:p>
          <a:p>
            <a:r>
              <a:rPr lang="en-US" smtClean="0"/>
              <a:t>}</a:t>
            </a:r>
          </a:p>
          <a:p>
            <a:endParaRPr lang="en-US"/>
          </a:p>
          <a:p>
            <a:r>
              <a:rPr lang="en-US" smtClean="0"/>
              <a:t>Całość powtórz dla każdej klasy osobno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72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289" y="0"/>
            <a:ext cx="8764321" cy="89535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Drzewa decyzyjne: ID3 + C4.5</a:t>
            </a: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13314" name="Picture 2" descr="C:\KPCz\Rules\Rules\ID3_files\Image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04950"/>
            <a:ext cx="4859978" cy="232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22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289" y="0"/>
            <a:ext cx="8764321" cy="89535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Reguły prototypowe</a:t>
            </a: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409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72" y="1276350"/>
            <a:ext cx="377234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01933" y="3790950"/>
            <a:ext cx="4799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/>
              <a:t>PTDL - Prototype Threshold Decision List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51662"/>
            <a:ext cx="4882985" cy="39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05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409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72" y="1276350"/>
            <a:ext cx="377234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01933" y="3790950"/>
            <a:ext cx="4799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/>
              <a:t>PTDL - Prototype Threshold Decision List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68" y="921700"/>
            <a:ext cx="5453077" cy="3464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68" y="928051"/>
            <a:ext cx="5453076" cy="34692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289" y="0"/>
            <a:ext cx="4353711" cy="89535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Reguły prototypowe</a:t>
            </a: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53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17284E-7 L 0.02309 -0.223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-1117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0105 0.417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0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289" y="0"/>
            <a:ext cx="8764321" cy="89535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Reguły prototypowe</a:t>
            </a: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409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72" y="1276350"/>
            <a:ext cx="377234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01933" y="3878818"/>
            <a:ext cx="4363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/>
              <a:t>HDT - Heterogeneous Decision Trees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87" y="877062"/>
            <a:ext cx="4882985" cy="39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83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18289" y="0"/>
            <a:ext cx="8764321" cy="120015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Systemy nie generujące bezpośrednio reguł</a:t>
            </a:r>
            <a:br>
              <a:rPr lang="en-US" sz="28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na przykładzie sieci neuronowych</a:t>
            </a: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665946" y="1504950"/>
            <a:ext cx="5424071" cy="320085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en-US" sz="1400" smtClean="0"/>
              <a:t>Formy reguł logicznych</a:t>
            </a:r>
          </a:p>
          <a:p>
            <a:pPr lvl="1">
              <a:lnSpc>
                <a:spcPct val="124000"/>
              </a:lnSpc>
            </a:pPr>
            <a:r>
              <a:rPr lang="en-US" sz="1100" smtClean="0"/>
              <a:t>ostre, skośne, rozmyte, N-of-M, prototypowe, opisane równaniami</a:t>
            </a:r>
            <a:endParaRPr lang="pl-PL" sz="1100" smtClean="0"/>
          </a:p>
          <a:p>
            <a:pPr>
              <a:lnSpc>
                <a:spcPct val="124000"/>
              </a:lnSpc>
            </a:pPr>
            <a:r>
              <a:rPr lang="en-US" sz="1400"/>
              <a:t>Dokładność </a:t>
            </a:r>
            <a:r>
              <a:rPr lang="en-US" sz="1400" smtClean="0"/>
              <a:t>a </a:t>
            </a:r>
            <a:r>
              <a:rPr lang="en-US" sz="1400"/>
              <a:t>łatwość generowania reguł </a:t>
            </a:r>
            <a:r>
              <a:rPr lang="en-US" sz="1400" smtClean="0"/>
              <a:t>z modeli</a:t>
            </a:r>
          </a:p>
          <a:p>
            <a:pPr>
              <a:lnSpc>
                <a:spcPct val="124000"/>
              </a:lnSpc>
            </a:pPr>
            <a:r>
              <a:rPr lang="en-US" sz="1400" smtClean="0"/>
              <a:t>Systemy bezpośrednio generujące reguły</a:t>
            </a:r>
          </a:p>
          <a:p>
            <a:pPr lvl="1">
              <a:lnSpc>
                <a:spcPct val="124000"/>
              </a:lnSpc>
            </a:pPr>
            <a:r>
              <a:rPr lang="en-US" sz="1100"/>
              <a:t>s</a:t>
            </a:r>
            <a:r>
              <a:rPr lang="en-US" sz="1100" smtClean="0"/>
              <a:t>ekwencyjne pokrywanie, drzewa decyzyjne, reguły prototypowe</a:t>
            </a:r>
            <a:endParaRPr lang="pl-PL" sz="1100" smtClean="0"/>
          </a:p>
          <a:p>
            <a:pPr>
              <a:lnSpc>
                <a:spcPct val="124000"/>
              </a:lnSpc>
            </a:pPr>
            <a:r>
              <a:rPr lang="en-US" sz="1400" b="1" smtClean="0">
                <a:solidFill>
                  <a:srgbClr val="C00000"/>
                </a:solidFill>
              </a:rPr>
              <a:t>Systemy nie generujące bezpośrednio reguł </a:t>
            </a:r>
            <a:br>
              <a:rPr lang="en-US" sz="1400" b="1" smtClean="0">
                <a:solidFill>
                  <a:srgbClr val="C00000"/>
                </a:solidFill>
              </a:rPr>
            </a:br>
            <a:r>
              <a:rPr lang="en-US" sz="1400" b="1" smtClean="0">
                <a:solidFill>
                  <a:srgbClr val="C00000"/>
                </a:solidFill>
              </a:rPr>
              <a:t>na przykładzie sieci neuronowych</a:t>
            </a:r>
          </a:p>
          <a:p>
            <a:pPr lvl="1">
              <a:lnSpc>
                <a:spcPct val="124000"/>
              </a:lnSpc>
            </a:pPr>
            <a:r>
              <a:rPr lang="en-US" sz="1100" b="1" smtClean="0">
                <a:solidFill>
                  <a:srgbClr val="C00000"/>
                </a:solidFill>
              </a:rPr>
              <a:t>Reguły dekompozycyjne i pedagogiczne dla standardowych </a:t>
            </a:r>
            <a:br>
              <a:rPr lang="en-US" sz="1100" b="1" smtClean="0">
                <a:solidFill>
                  <a:srgbClr val="C00000"/>
                </a:solidFill>
              </a:rPr>
            </a:br>
            <a:r>
              <a:rPr lang="en-US" sz="1100" b="1" smtClean="0">
                <a:solidFill>
                  <a:srgbClr val="C00000"/>
                </a:solidFill>
              </a:rPr>
              <a:t>i zmodyfikowanych sieci MLP dla klasyfikacji i regresji </a:t>
            </a:r>
            <a:endParaRPr lang="pl-PL" sz="1100" b="1" smtClean="0">
              <a:solidFill>
                <a:srgbClr val="C00000"/>
              </a:solidFill>
            </a:endParaRPr>
          </a:p>
          <a:p>
            <a:pPr>
              <a:lnSpc>
                <a:spcPct val="124000"/>
              </a:lnSpc>
            </a:pPr>
            <a:r>
              <a:rPr lang="en-US" sz="1400" smtClean="0"/>
              <a:t>Generowanie reguł z komitetów</a:t>
            </a:r>
            <a:endParaRPr lang="pl-PL" sz="1400" smtClean="0"/>
          </a:p>
        </p:txBody>
      </p:sp>
    </p:spTree>
    <p:extLst>
      <p:ext uri="{BB962C8B-B14F-4D97-AF65-F5344CB8AC3E}">
        <p14:creationId xmlns:p14="http://schemas.microsoft.com/office/powerpoint/2010/main" val="6274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-6350"/>
            <a:ext cx="5181600" cy="1047750"/>
          </a:xfrm>
        </p:spPr>
        <p:txBody>
          <a:bodyPr>
            <a:noAutofit/>
          </a:bodyPr>
          <a:lstStyle/>
          <a:p>
            <a:r>
              <a:rPr lang="pl-PL" sz="3200" smtClean="0">
                <a:solidFill>
                  <a:schemeClr val="bg2">
                    <a:lumMod val="50000"/>
                  </a:schemeClr>
                </a:solidFill>
              </a:rPr>
              <a:t>Plan Prezentacji</a:t>
            </a:r>
            <a:endParaRPr lang="en-US" sz="32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665947" y="1276350"/>
            <a:ext cx="5424071" cy="320085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en-US" sz="1400" smtClean="0"/>
              <a:t>Formy reguł logicznych</a:t>
            </a:r>
          </a:p>
          <a:p>
            <a:pPr lvl="1">
              <a:lnSpc>
                <a:spcPct val="124000"/>
              </a:lnSpc>
            </a:pPr>
            <a:r>
              <a:rPr lang="en-US" sz="1100" smtClean="0"/>
              <a:t>ostre, skośne, rozmyte, N-of-M, prototypowe, opisane równaniami</a:t>
            </a:r>
            <a:endParaRPr lang="pl-PL" sz="1100" smtClean="0"/>
          </a:p>
          <a:p>
            <a:pPr>
              <a:lnSpc>
                <a:spcPct val="124000"/>
              </a:lnSpc>
            </a:pPr>
            <a:r>
              <a:rPr lang="en-US" sz="1400"/>
              <a:t>Dokładność </a:t>
            </a:r>
            <a:r>
              <a:rPr lang="en-US" sz="1400" smtClean="0"/>
              <a:t>a </a:t>
            </a:r>
            <a:r>
              <a:rPr lang="en-US" sz="1400"/>
              <a:t>łatwość generowania reguł </a:t>
            </a:r>
            <a:r>
              <a:rPr lang="en-US" sz="1400" smtClean="0"/>
              <a:t>z modeli</a:t>
            </a:r>
          </a:p>
          <a:p>
            <a:pPr>
              <a:lnSpc>
                <a:spcPct val="124000"/>
              </a:lnSpc>
            </a:pPr>
            <a:r>
              <a:rPr lang="en-US" sz="1400" smtClean="0"/>
              <a:t>Systemy bezpośrednio generujące reguły</a:t>
            </a:r>
          </a:p>
          <a:p>
            <a:pPr lvl="1">
              <a:lnSpc>
                <a:spcPct val="124000"/>
              </a:lnSpc>
            </a:pPr>
            <a:r>
              <a:rPr lang="en-US" sz="1100"/>
              <a:t>s</a:t>
            </a:r>
            <a:r>
              <a:rPr lang="en-US" sz="1100" smtClean="0"/>
              <a:t>ekwencyjne pokrywanie, drzewa decyzyjne, reguły prototypowe</a:t>
            </a:r>
            <a:endParaRPr lang="pl-PL" sz="1100" smtClean="0"/>
          </a:p>
          <a:p>
            <a:pPr>
              <a:lnSpc>
                <a:spcPct val="124000"/>
              </a:lnSpc>
            </a:pPr>
            <a:r>
              <a:rPr lang="en-US" sz="1400" smtClean="0"/>
              <a:t>Systemy nie generujące bezpośrednio reguł </a:t>
            </a:r>
            <a:br>
              <a:rPr lang="en-US" sz="1400" smtClean="0"/>
            </a:br>
            <a:r>
              <a:rPr lang="en-US" sz="1400" smtClean="0"/>
              <a:t>na przykładzie sieci neuronowych</a:t>
            </a:r>
          </a:p>
          <a:p>
            <a:pPr lvl="1">
              <a:lnSpc>
                <a:spcPct val="124000"/>
              </a:lnSpc>
            </a:pPr>
            <a:r>
              <a:rPr lang="en-US" sz="1100" smtClean="0"/>
              <a:t>Reguły dekompozycyjne i pedagogiczne dla standardowych </a:t>
            </a:r>
            <a:br>
              <a:rPr lang="en-US" sz="1100" smtClean="0"/>
            </a:br>
            <a:r>
              <a:rPr lang="en-US" sz="1100" smtClean="0"/>
              <a:t>i zmodyfikowanych sieci MLP dla klasyfikacji i regresji </a:t>
            </a:r>
            <a:endParaRPr lang="pl-PL" sz="1100" smtClean="0"/>
          </a:p>
          <a:p>
            <a:pPr>
              <a:lnSpc>
                <a:spcPct val="124000"/>
              </a:lnSpc>
            </a:pPr>
            <a:r>
              <a:rPr lang="en-US" sz="1400" smtClean="0"/>
              <a:t>Generowanie reguł z komitetów</a:t>
            </a:r>
            <a:endParaRPr lang="pl-PL" sz="1400" smtClean="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869606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516"/>
            <a:ext cx="8764321" cy="83820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8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Reguły dekompozycyjne dla klasyfikacji – standardowa sieć MLP</a:t>
            </a:r>
            <a:r>
              <a:rPr lang="pl-PL" sz="2800">
                <a:effectLst/>
              </a:rPr>
              <a:t/>
            </a:r>
            <a:br>
              <a:rPr lang="pl-PL" sz="2800">
                <a:effectLst/>
              </a:rPr>
            </a:b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96" y="1962150"/>
            <a:ext cx="3119833" cy="291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1215152"/>
            <a:ext cx="276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Algorytm N-of-M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404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516"/>
            <a:ext cx="8764321" cy="83820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8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Reguły dekompozycyjne dla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klasyfikac</a:t>
            </a: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ji –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sieć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MLP</a:t>
            </a:r>
            <a:r>
              <a:rPr lang="pl-PL" sz="2800">
                <a:effectLst/>
              </a:rPr>
              <a:t/>
            </a:r>
            <a:br>
              <a:rPr lang="pl-PL" sz="2800">
                <a:effectLst/>
              </a:rPr>
            </a:b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574877"/>
              </p:ext>
            </p:extLst>
          </p:nvPr>
        </p:nvGraphicFramePr>
        <p:xfrm>
          <a:off x="3581400" y="763935"/>
          <a:ext cx="5345113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r:id="rId4" imgW="7455408" imgH="6133338" progId="Visio.Drawing.6">
                  <p:embed/>
                </p:oleObj>
              </mc:Choice>
              <mc:Fallback>
                <p:oleObj r:id="rId4" imgW="7455408" imgH="613333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763935"/>
                        <a:ext cx="5345113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827434"/>
            <a:ext cx="4882985" cy="39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61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64" y="0"/>
            <a:ext cx="4481836" cy="5143500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28601" y="118872"/>
            <a:ext cx="3810000" cy="914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8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Reguły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dekompozycyjne</a:t>
            </a: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0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dla klasyfikacji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 – sieć SMLP</a:t>
            </a:r>
            <a:r>
              <a:rPr lang="pl-PL" sz="2800" smtClean="0">
                <a:effectLst/>
              </a:rPr>
              <a:t/>
            </a:r>
            <a:br>
              <a:rPr lang="pl-PL" sz="2800" smtClean="0">
                <a:effectLst/>
              </a:rPr>
            </a:b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24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64" y="0"/>
            <a:ext cx="4481836" cy="5143500"/>
          </a:xfrm>
          <a:prstGeom prst="rect">
            <a:avLst/>
          </a:prstGeom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228601" y="118872"/>
            <a:ext cx="3810000" cy="914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8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Reguły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dekompozycyjne</a:t>
            </a: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0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dla klasyfikacji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 – sieć SMLP</a:t>
            </a:r>
            <a:r>
              <a:rPr lang="pl-PL" sz="2800" smtClean="0">
                <a:effectLst/>
              </a:rPr>
              <a:t/>
            </a:r>
            <a:br>
              <a:rPr lang="pl-PL" sz="2800" smtClean="0">
                <a:effectLst/>
              </a:rPr>
            </a:b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39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0"/>
            <a:ext cx="4481836" cy="5143500"/>
          </a:xfrm>
          <a:prstGeom prst="rect">
            <a:avLst/>
          </a:prstGeom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228601" y="118872"/>
            <a:ext cx="3810000" cy="914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8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Reguły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dekompozycyjne</a:t>
            </a: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0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dla klasyfikacji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 – sieć SMLP</a:t>
            </a:r>
            <a:r>
              <a:rPr lang="pl-PL" sz="2800" smtClean="0">
                <a:effectLst/>
              </a:rPr>
              <a:t/>
            </a:r>
            <a:br>
              <a:rPr lang="pl-PL" sz="2800" smtClean="0">
                <a:effectLst/>
              </a:rPr>
            </a:b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80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0"/>
            <a:ext cx="4481836" cy="5143500"/>
          </a:xfrm>
          <a:prstGeom prst="rect">
            <a:avLst/>
          </a:prstGeom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228601" y="118872"/>
            <a:ext cx="3810000" cy="914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8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Reguły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dekompozycyjne</a:t>
            </a: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0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dla klasyfikacji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 – sieć SMLP</a:t>
            </a:r>
            <a:r>
              <a:rPr lang="pl-PL" sz="2800" smtClean="0">
                <a:effectLst/>
              </a:rPr>
              <a:t/>
            </a:r>
            <a:br>
              <a:rPr lang="pl-PL" sz="2800" smtClean="0">
                <a:effectLst/>
              </a:rPr>
            </a:b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1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64" y="0"/>
            <a:ext cx="4481836" cy="5143500"/>
          </a:xfrm>
          <a:prstGeom prst="rect">
            <a:avLst/>
          </a:prstGeom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228601" y="118872"/>
            <a:ext cx="3810000" cy="914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8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Reguły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dekompozycyjne</a:t>
            </a: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0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dla klasyfikacji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 – sieć SMLP</a:t>
            </a:r>
            <a:r>
              <a:rPr lang="pl-PL" sz="2800" smtClean="0">
                <a:effectLst/>
              </a:rPr>
              <a:t/>
            </a:r>
            <a:br>
              <a:rPr lang="pl-PL" sz="2800" smtClean="0">
                <a:effectLst/>
              </a:rPr>
            </a:b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58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0"/>
            <a:ext cx="2148840" cy="246888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148840" cy="246888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65730"/>
            <a:ext cx="2148840" cy="246888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674620"/>
            <a:ext cx="2148840" cy="2468880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228601" y="118872"/>
            <a:ext cx="3810000" cy="914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8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Reguły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dekompozycyjne</a:t>
            </a: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0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dla klasyfikacji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 – sieć SMLP</a:t>
            </a:r>
            <a:r>
              <a:rPr lang="pl-PL" sz="2800" smtClean="0">
                <a:effectLst/>
              </a:rPr>
              <a:t/>
            </a:r>
            <a:br>
              <a:rPr lang="pl-PL" sz="2800" smtClean="0">
                <a:effectLst/>
              </a:rPr>
            </a:b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81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516"/>
            <a:ext cx="8764321" cy="83820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8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Reguły dekompozycyjne dla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klasyfikac</a:t>
            </a: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ji –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zmodyfikowana</a:t>
            </a: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 sieć MLP</a:t>
            </a:r>
            <a:r>
              <a:rPr lang="pl-PL" sz="2800">
                <a:effectLst/>
              </a:rPr>
              <a:t/>
            </a:r>
            <a:br>
              <a:rPr lang="pl-PL" sz="2800">
                <a:effectLst/>
              </a:rPr>
            </a:b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566964"/>
              </p:ext>
            </p:extLst>
          </p:nvPr>
        </p:nvGraphicFramePr>
        <p:xfrm>
          <a:off x="3581400" y="763935"/>
          <a:ext cx="5345113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r:id="rId4" imgW="7455408" imgH="6133338" progId="Visio.Drawing.6">
                  <p:embed/>
                </p:oleObj>
              </mc:Choice>
              <mc:Fallback>
                <p:oleObj r:id="rId4" imgW="7455408" imgH="613333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763935"/>
                        <a:ext cx="5345113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707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516"/>
            <a:ext cx="8764321" cy="83820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8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Reguły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pedagogiczne</a:t>
            </a: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 dla klasyfikacji</a:t>
            </a:r>
            <a:r>
              <a:rPr lang="pl-PL" sz="2800">
                <a:effectLst/>
              </a:rPr>
              <a:t/>
            </a:r>
            <a:br>
              <a:rPr lang="pl-PL" sz="2800">
                <a:effectLst/>
              </a:rPr>
            </a:b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2" name="TextBox 1"/>
          <p:cNvSpPr txBox="1"/>
          <p:nvPr/>
        </p:nvSpPr>
        <p:spPr>
          <a:xfrm>
            <a:off x="4876800" y="9715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Algorytm TREPAN</a:t>
            </a:r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4330700" y="169853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smtClean="0"/>
              <a:t>buduje </a:t>
            </a:r>
            <a:r>
              <a:rPr lang="pl-PL" sz="1400"/>
              <a:t>drzewo decyzyjne, </a:t>
            </a:r>
            <a:r>
              <a:rPr lang="pl-PL" sz="1400" smtClean="0"/>
              <a:t>używając sieci neuronowej do </a:t>
            </a:r>
            <a:r>
              <a:rPr lang="pl-PL" sz="1400"/>
              <a:t>generowania wartości wyjściowych dla tego drzewa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0700" y="2649260"/>
            <a:ext cx="4400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/>
              <a:t>jeśli w danym węźle jest zbyt </a:t>
            </a:r>
            <a:r>
              <a:rPr lang="pl-PL" sz="1400" smtClean="0"/>
              <a:t>mało</a:t>
            </a:r>
            <a:r>
              <a:rPr lang="en-US" sz="1400" smtClean="0"/>
              <a:t> p</a:t>
            </a:r>
            <a:r>
              <a:rPr lang="pl-PL" sz="1400" smtClean="0"/>
              <a:t>rzypadków</a:t>
            </a:r>
            <a:r>
              <a:rPr lang="pl-PL" sz="1400"/>
              <a:t>, 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pl-PL" sz="1400" smtClean="0"/>
              <a:t>to </a:t>
            </a:r>
            <a:r>
              <a:rPr lang="pl-PL" sz="1400"/>
              <a:t>generuje on dodatkowe </a:t>
            </a:r>
            <a:r>
              <a:rPr lang="pl-PL" sz="1400" smtClean="0"/>
              <a:t>przypadki</a:t>
            </a:r>
            <a:endParaRPr lang="pl-PL" sz="1400"/>
          </a:p>
        </p:txBody>
      </p:sp>
      <p:sp>
        <p:nvSpPr>
          <p:cNvPr id="6" name="Rectangle 5"/>
          <p:cNvSpPr/>
          <p:nvPr/>
        </p:nvSpPr>
        <p:spPr>
          <a:xfrm>
            <a:off x="4330700" y="333375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/>
              <a:t>do podziału węzła nie używa pojedynczego atrybutu, tylko wyrażenia N-of-M</a:t>
            </a:r>
          </a:p>
        </p:txBody>
      </p:sp>
    </p:spTree>
    <p:extLst>
      <p:ext uri="{BB962C8B-B14F-4D97-AF65-F5344CB8AC3E}">
        <p14:creationId xmlns:p14="http://schemas.microsoft.com/office/powerpoint/2010/main" val="2805756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665946" y="1504950"/>
            <a:ext cx="5424071" cy="320085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en-US" sz="1400" b="1" smtClean="0">
                <a:solidFill>
                  <a:srgbClr val="C00000"/>
                </a:solidFill>
              </a:rPr>
              <a:t>Formy reguł logicznych</a:t>
            </a:r>
          </a:p>
          <a:p>
            <a:pPr lvl="1">
              <a:lnSpc>
                <a:spcPct val="124000"/>
              </a:lnSpc>
            </a:pPr>
            <a:r>
              <a:rPr lang="en-US" sz="1100" b="1" smtClean="0">
                <a:solidFill>
                  <a:srgbClr val="C00000"/>
                </a:solidFill>
              </a:rPr>
              <a:t>ostre, skośne, rozmyte, N-of-M, prototypowe, opisane równaniami</a:t>
            </a:r>
            <a:endParaRPr lang="pl-PL" sz="1100" b="1" smtClean="0">
              <a:solidFill>
                <a:srgbClr val="C00000"/>
              </a:solidFill>
            </a:endParaRPr>
          </a:p>
          <a:p>
            <a:pPr>
              <a:lnSpc>
                <a:spcPct val="124000"/>
              </a:lnSpc>
            </a:pPr>
            <a:r>
              <a:rPr lang="en-US" sz="1400"/>
              <a:t>Dokładność </a:t>
            </a:r>
            <a:r>
              <a:rPr lang="en-US" sz="1400" smtClean="0"/>
              <a:t>a </a:t>
            </a:r>
            <a:r>
              <a:rPr lang="en-US" sz="1400"/>
              <a:t>łatwość generowania reguł </a:t>
            </a:r>
            <a:r>
              <a:rPr lang="en-US" sz="1400" smtClean="0"/>
              <a:t>z modeli</a:t>
            </a:r>
          </a:p>
          <a:p>
            <a:pPr>
              <a:lnSpc>
                <a:spcPct val="124000"/>
              </a:lnSpc>
            </a:pPr>
            <a:r>
              <a:rPr lang="en-US" sz="1400" smtClean="0"/>
              <a:t>Systemy bezpośrednio generujące reguły</a:t>
            </a:r>
          </a:p>
          <a:p>
            <a:pPr lvl="1">
              <a:lnSpc>
                <a:spcPct val="124000"/>
              </a:lnSpc>
            </a:pPr>
            <a:r>
              <a:rPr lang="en-US" sz="1100"/>
              <a:t>s</a:t>
            </a:r>
            <a:r>
              <a:rPr lang="en-US" sz="1100" smtClean="0"/>
              <a:t>ekwencyjne pokrywanie, drzewa decyzyjne, reguły prototypowe</a:t>
            </a:r>
            <a:endParaRPr lang="pl-PL" sz="1100" smtClean="0"/>
          </a:p>
          <a:p>
            <a:pPr>
              <a:lnSpc>
                <a:spcPct val="124000"/>
              </a:lnSpc>
            </a:pPr>
            <a:r>
              <a:rPr lang="en-US" sz="1400" smtClean="0"/>
              <a:t>Systemy nie generujące bezpośrednio reguł </a:t>
            </a:r>
            <a:br>
              <a:rPr lang="en-US" sz="1400" smtClean="0"/>
            </a:br>
            <a:r>
              <a:rPr lang="en-US" sz="1400" smtClean="0"/>
              <a:t>na przykładzie sieci neuronowych</a:t>
            </a:r>
          </a:p>
          <a:p>
            <a:pPr lvl="1">
              <a:lnSpc>
                <a:spcPct val="124000"/>
              </a:lnSpc>
            </a:pPr>
            <a:r>
              <a:rPr lang="en-US" sz="1100" smtClean="0"/>
              <a:t>Reguły dekompozycyjne i pedagogiczne dla standardowych </a:t>
            </a:r>
            <a:br>
              <a:rPr lang="en-US" sz="1100" smtClean="0"/>
            </a:br>
            <a:r>
              <a:rPr lang="en-US" sz="1100" smtClean="0"/>
              <a:t>i zmodyfikowanych sieci MLP dla klasyfikacji i regresji </a:t>
            </a:r>
            <a:endParaRPr lang="pl-PL" sz="1100" smtClean="0"/>
          </a:p>
          <a:p>
            <a:pPr>
              <a:lnSpc>
                <a:spcPct val="124000"/>
              </a:lnSpc>
            </a:pPr>
            <a:r>
              <a:rPr lang="en-US" sz="1400" smtClean="0"/>
              <a:t>Generowanie reguł z komitetów</a:t>
            </a:r>
            <a:endParaRPr lang="pl-PL" sz="1400" smtClean="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18289" y="0"/>
            <a:ext cx="8764321" cy="120015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Formy reguł logicznych</a:t>
            </a:r>
            <a:r>
              <a:rPr lang="en-US" sz="280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800">
                <a:solidFill>
                  <a:schemeClr val="bg2">
                    <a:lumMod val="50000"/>
                  </a:schemeClr>
                </a:solidFill>
              </a:rPr>
            </a:b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32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516"/>
            <a:ext cx="8764321" cy="83820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8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Reguły dekompozycyjne dla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regres</a:t>
            </a: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ji – standardowa sieć MLP</a:t>
            </a:r>
            <a:r>
              <a:rPr lang="pl-PL" sz="2800">
                <a:effectLst/>
              </a:rPr>
              <a:t/>
            </a:r>
            <a:br>
              <a:rPr lang="pl-PL" sz="2800">
                <a:effectLst/>
              </a:rPr>
            </a:b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97147"/>
            <a:ext cx="3262977" cy="271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9838" y="104775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Algorytm: REFANN</a:t>
            </a:r>
            <a:endParaRPr lang="pl-P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79477"/>
            <a:ext cx="4882984" cy="39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16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516"/>
            <a:ext cx="8764321" cy="83820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8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Reguły dekompozycyjne dla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regres</a:t>
            </a: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ji –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zmodyfikowana</a:t>
            </a: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 sieć MLP</a:t>
            </a:r>
            <a:r>
              <a:rPr lang="pl-PL" sz="2800">
                <a:effectLst/>
              </a:rPr>
              <a:t/>
            </a:r>
            <a:br>
              <a:rPr lang="pl-PL" sz="2800">
                <a:effectLst/>
              </a:rPr>
            </a:b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072865"/>
              </p:ext>
            </p:extLst>
          </p:nvPr>
        </p:nvGraphicFramePr>
        <p:xfrm>
          <a:off x="3581400" y="763935"/>
          <a:ext cx="5345113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r:id="rId4" imgW="7455408" imgH="6133338" progId="Visio.Drawing.6">
                  <p:embed/>
                </p:oleObj>
              </mc:Choice>
              <mc:Fallback>
                <p:oleObj r:id="rId4" imgW="7455408" imgH="6133338" progId="Visio.Drawing.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763935"/>
                        <a:ext cx="5345113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8078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28600" y="2516"/>
            <a:ext cx="8764321" cy="83820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8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Reguły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pedagogiczne</a:t>
            </a: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 dla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regres</a:t>
            </a:r>
            <a:r>
              <a:rPr lang="pl-PL" sz="2000" smtClean="0">
                <a:solidFill>
                  <a:schemeClr val="bg2">
                    <a:lumMod val="50000"/>
                  </a:schemeClr>
                </a:solidFill>
              </a:rPr>
              <a:t>ji</a:t>
            </a:r>
            <a:r>
              <a:rPr lang="pl-PL" sz="2800">
                <a:effectLst/>
              </a:rPr>
              <a:t/>
            </a:r>
            <a:br>
              <a:rPr lang="pl-PL" sz="2800">
                <a:effectLst/>
              </a:rPr>
            </a:b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14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665947" y="1276350"/>
            <a:ext cx="5424071" cy="320085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en-US" sz="1400" smtClean="0"/>
              <a:t>Formy reguł logicznych</a:t>
            </a:r>
          </a:p>
          <a:p>
            <a:pPr lvl="1">
              <a:lnSpc>
                <a:spcPct val="124000"/>
              </a:lnSpc>
            </a:pPr>
            <a:r>
              <a:rPr lang="en-US" sz="1100" smtClean="0"/>
              <a:t>ostre, skośne, rozmyte, N-of-M, prototypowe, opisane równaniami</a:t>
            </a:r>
            <a:endParaRPr lang="pl-PL" sz="1100" smtClean="0"/>
          </a:p>
          <a:p>
            <a:pPr>
              <a:lnSpc>
                <a:spcPct val="124000"/>
              </a:lnSpc>
            </a:pPr>
            <a:r>
              <a:rPr lang="en-US" sz="1400"/>
              <a:t>Dokładność </a:t>
            </a:r>
            <a:r>
              <a:rPr lang="en-US" sz="1400" smtClean="0"/>
              <a:t>a </a:t>
            </a:r>
            <a:r>
              <a:rPr lang="en-US" sz="1400"/>
              <a:t>łatwość generowania reguł </a:t>
            </a:r>
            <a:r>
              <a:rPr lang="en-US" sz="1400" smtClean="0"/>
              <a:t>z modeli</a:t>
            </a:r>
          </a:p>
          <a:p>
            <a:pPr>
              <a:lnSpc>
                <a:spcPct val="124000"/>
              </a:lnSpc>
            </a:pPr>
            <a:r>
              <a:rPr lang="en-US" sz="1400" smtClean="0"/>
              <a:t>Systemy bezpośrednio generujące reguły</a:t>
            </a:r>
          </a:p>
          <a:p>
            <a:pPr lvl="1">
              <a:lnSpc>
                <a:spcPct val="124000"/>
              </a:lnSpc>
            </a:pPr>
            <a:r>
              <a:rPr lang="en-US" sz="1100"/>
              <a:t>s</a:t>
            </a:r>
            <a:r>
              <a:rPr lang="en-US" sz="1100" smtClean="0"/>
              <a:t>ekwencyjne pokrywanie, drzewa decyzyjne, reguły prototypowe</a:t>
            </a:r>
            <a:endParaRPr lang="pl-PL" sz="1100" smtClean="0"/>
          </a:p>
          <a:p>
            <a:pPr>
              <a:lnSpc>
                <a:spcPct val="124000"/>
              </a:lnSpc>
            </a:pPr>
            <a:r>
              <a:rPr lang="en-US" sz="1400" smtClean="0"/>
              <a:t>Systemy nie generujące bezpośrednio reguł </a:t>
            </a:r>
            <a:br>
              <a:rPr lang="en-US" sz="1400" smtClean="0"/>
            </a:br>
            <a:r>
              <a:rPr lang="en-US" sz="1400" smtClean="0"/>
              <a:t>na przykładzie sieci neuronowych</a:t>
            </a:r>
          </a:p>
          <a:p>
            <a:pPr lvl="1">
              <a:lnSpc>
                <a:spcPct val="124000"/>
              </a:lnSpc>
            </a:pPr>
            <a:r>
              <a:rPr lang="en-US" sz="1100" smtClean="0"/>
              <a:t>Reguły dekompozycyjne i pedagogiczne dla standardowych </a:t>
            </a:r>
            <a:br>
              <a:rPr lang="en-US" sz="1100" smtClean="0"/>
            </a:br>
            <a:r>
              <a:rPr lang="en-US" sz="1100" smtClean="0"/>
              <a:t>i zmodyfikowanych sieci MLP dla klasyfikacji i regresji </a:t>
            </a:r>
            <a:endParaRPr lang="pl-PL" sz="1100" smtClean="0"/>
          </a:p>
          <a:p>
            <a:pPr>
              <a:lnSpc>
                <a:spcPct val="124000"/>
              </a:lnSpc>
            </a:pPr>
            <a:r>
              <a:rPr lang="en-US" sz="1400" b="1" smtClean="0">
                <a:solidFill>
                  <a:srgbClr val="C00000"/>
                </a:solidFill>
              </a:rPr>
              <a:t>Generowanie reguł z komitetów</a:t>
            </a:r>
            <a:endParaRPr lang="pl-PL" sz="1400" b="1" smtClean="0">
              <a:solidFill>
                <a:srgbClr val="C00000"/>
              </a:solidFill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2516"/>
            <a:ext cx="8764321" cy="83820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Generowanie reguł z komitetów</a:t>
            </a: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516"/>
            <a:ext cx="8764321" cy="83820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Generowanie reguł z komitetów</a:t>
            </a: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8403"/>
            <a:ext cx="3889013" cy="328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256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516"/>
            <a:ext cx="8764321" cy="83820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Generowanie reguł z komitetów</a:t>
            </a: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14110"/>
            <a:ext cx="4882896" cy="296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82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243"/>
            <a:ext cx="9144000" cy="1096307"/>
          </a:xfrm>
        </p:spPr>
        <p:txBody>
          <a:bodyPr>
            <a:normAutofit fontScale="90000"/>
          </a:bodyPr>
          <a:lstStyle/>
          <a:p>
            <a:r>
              <a:rPr lang="pl-PL" sz="3800" b="1"/>
              <a:t/>
            </a:r>
            <a:br>
              <a:rPr lang="pl-PL" sz="3800" b="1"/>
            </a:br>
            <a:r>
              <a:rPr lang="pl-PL" sz="3800" b="1" smtClean="0"/>
              <a:t/>
            </a:r>
            <a:br>
              <a:rPr lang="pl-PL" sz="3800" b="1" smtClean="0"/>
            </a:br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21399" y="4324350"/>
            <a:ext cx="2514600" cy="73432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l-PL" sz="1400" b="1" smtClean="0">
                <a:solidFill>
                  <a:schemeClr val="bg1"/>
                </a:solidFill>
              </a:rPr>
              <a:t>Mirosław Kordos</a:t>
            </a:r>
            <a:r>
              <a:rPr lang="pl-PL" sz="1800" b="1" smtClean="0">
                <a:solidFill>
                  <a:schemeClr val="bg1"/>
                </a:solidFill>
              </a:rPr>
              <a:t> </a:t>
            </a:r>
          </a:p>
          <a:p>
            <a:r>
              <a:rPr lang="pl-PL" sz="1200" b="1" smtClean="0">
                <a:solidFill>
                  <a:schemeClr val="bg1"/>
                </a:solidFill>
              </a:rPr>
              <a:t>grudzień 2015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4333" y="2343150"/>
            <a:ext cx="40555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smtClean="0"/>
              <a:t>zbiory danych, </a:t>
            </a:r>
          </a:p>
          <a:p>
            <a:pPr algn="r"/>
            <a:r>
              <a:rPr lang="pl-PL" sz="1600" b="1" smtClean="0"/>
              <a:t>literatura i inne materiały </a:t>
            </a:r>
          </a:p>
          <a:p>
            <a:pPr algn="r"/>
            <a:r>
              <a:rPr lang="pl-PL" sz="1600" b="1" smtClean="0"/>
              <a:t>wykorzystane w prezentacji:</a:t>
            </a:r>
            <a:r>
              <a:rPr lang="pl-PL" sz="1600" b="1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sz="1600" b="1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b="1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b="1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www.kordos.com/pw</a:t>
            </a:r>
            <a:endParaRPr lang="en-US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51" y="0"/>
            <a:ext cx="9143999" cy="135255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3200" smtClean="0">
                <a:solidFill>
                  <a:schemeClr val="bg2">
                    <a:lumMod val="50000"/>
                  </a:schemeClr>
                </a:solidFill>
              </a:rPr>
              <a:t>Reguły </a:t>
            </a:r>
            <a:r>
              <a:rPr lang="pl-PL" sz="3200">
                <a:solidFill>
                  <a:schemeClr val="bg2">
                    <a:lumMod val="50000"/>
                  </a:schemeClr>
                </a:solidFill>
              </a:rPr>
              <a:t>logiczne: jak wydobyć </a:t>
            </a:r>
            <a:br>
              <a:rPr lang="pl-PL" sz="320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3200">
                <a:solidFill>
                  <a:schemeClr val="bg2">
                    <a:lumMod val="50000"/>
                  </a:schemeClr>
                </a:solidFill>
              </a:rPr>
              <a:t>i zrozumieć wiedzę ukrytą w </a:t>
            </a:r>
            <a:r>
              <a:rPr lang="pl-PL" sz="3200" smtClean="0">
                <a:solidFill>
                  <a:schemeClr val="bg2">
                    <a:lumMod val="50000"/>
                  </a:schemeClr>
                </a:solidFill>
              </a:rPr>
              <a:t>danych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28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289" y="0"/>
            <a:ext cx="8764321" cy="89535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Reguły ostre i skośne 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(crisp and oblique rules)</a:t>
            </a:r>
            <a:endParaRPr lang="en-US" sz="32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47133" y="4343400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96" y="1047750"/>
            <a:ext cx="5175504" cy="18286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62600" y="294282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If (x1&lt;1 and x2&lt;4)</a:t>
            </a:r>
            <a:endParaRPr lang="pl-PL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3674348"/>
            <a:ext cx="263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or </a:t>
            </a:r>
            <a:r>
              <a:rPr lang="en-US"/>
              <a:t>(</a:t>
            </a:r>
            <a:r>
              <a:rPr lang="en-US" smtClean="0"/>
              <a:t>x1&lt;3 </a:t>
            </a:r>
            <a:r>
              <a:rPr lang="en-US"/>
              <a:t>and </a:t>
            </a:r>
            <a:r>
              <a:rPr lang="en-US" smtClean="0"/>
              <a:t>x2&lt;2)</a:t>
            </a:r>
            <a:endParaRPr lang="pl-PL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3308588"/>
            <a:ext cx="260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or </a:t>
            </a:r>
            <a:r>
              <a:rPr lang="en-US"/>
              <a:t>(</a:t>
            </a:r>
            <a:r>
              <a:rPr lang="en-US" smtClean="0"/>
              <a:t>x1&lt;2 </a:t>
            </a:r>
            <a:r>
              <a:rPr lang="en-US"/>
              <a:t>and </a:t>
            </a:r>
            <a:r>
              <a:rPr lang="en-US" smtClean="0"/>
              <a:t>x2&lt;3) </a:t>
            </a:r>
            <a:endParaRPr lang="pl-PL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4405868"/>
            <a:ext cx="356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then </a:t>
            </a:r>
            <a:r>
              <a:rPr lang="en-US" smtClean="0">
                <a:solidFill>
                  <a:srgbClr val="FF0000"/>
                </a:solidFill>
              </a:rPr>
              <a:t>czerwony </a:t>
            </a:r>
            <a:r>
              <a:rPr lang="en-US" smtClean="0"/>
              <a:t>else </a:t>
            </a:r>
            <a:r>
              <a:rPr lang="en-US" smtClean="0">
                <a:solidFill>
                  <a:srgbClr val="0070C0"/>
                </a:solidFill>
              </a:rPr>
              <a:t>niebieski.</a:t>
            </a:r>
            <a:endParaRPr lang="pl-PL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4040108"/>
            <a:ext cx="263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or </a:t>
            </a:r>
            <a:r>
              <a:rPr lang="en-US"/>
              <a:t>(</a:t>
            </a:r>
            <a:r>
              <a:rPr lang="en-US" smtClean="0"/>
              <a:t>x1&lt;4 </a:t>
            </a:r>
            <a:r>
              <a:rPr lang="en-US"/>
              <a:t>and </a:t>
            </a:r>
            <a:r>
              <a:rPr lang="en-US" smtClean="0"/>
              <a:t>x2&lt;1)</a:t>
            </a:r>
            <a:endParaRPr lang="pl-PL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67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289" y="0"/>
            <a:ext cx="8764321" cy="89535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Reguły ostre i skośne 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(crisp and oblique rules)</a:t>
            </a:r>
            <a:endParaRPr lang="en-US" sz="32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71550"/>
            <a:ext cx="5176008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2887186"/>
            <a:ext cx="2519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If (x1+1.5*x2 &lt; 4)</a:t>
            </a:r>
            <a:endParaRPr lang="pl-PL" sz="140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8750" y="3262710"/>
            <a:ext cx="2728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then </a:t>
            </a:r>
            <a:r>
              <a:rPr lang="en-US" sz="1400" smtClean="0">
                <a:solidFill>
                  <a:srgbClr val="FF0000"/>
                </a:solidFill>
              </a:rPr>
              <a:t>czerwony </a:t>
            </a:r>
            <a:r>
              <a:rPr lang="en-US" sz="1400" smtClean="0"/>
              <a:t>else </a:t>
            </a:r>
            <a:r>
              <a:rPr lang="en-US" sz="1400" smtClean="0">
                <a:solidFill>
                  <a:srgbClr val="0070C0"/>
                </a:solidFill>
              </a:rPr>
              <a:t>niebieski.</a:t>
            </a:r>
            <a:endParaRPr lang="pl-PL" sz="140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2942828"/>
            <a:ext cx="22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If (x1&lt;1 and x2&lt;4)</a:t>
            </a:r>
            <a:endParaRPr lang="pl-PL" sz="140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3674348"/>
            <a:ext cx="247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or </a:t>
            </a:r>
            <a:r>
              <a:rPr lang="en-US" sz="1400"/>
              <a:t>(</a:t>
            </a:r>
            <a:r>
              <a:rPr lang="en-US" sz="1400" smtClean="0"/>
              <a:t>x1&lt;3 </a:t>
            </a:r>
            <a:r>
              <a:rPr lang="en-US" sz="1400"/>
              <a:t>and </a:t>
            </a:r>
            <a:r>
              <a:rPr lang="en-US" sz="1400" smtClean="0"/>
              <a:t>x2&lt;2)</a:t>
            </a:r>
            <a:endParaRPr lang="pl-PL" sz="140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1" y="3308588"/>
            <a:ext cx="2444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or </a:t>
            </a:r>
            <a:r>
              <a:rPr lang="en-US" sz="1400"/>
              <a:t>(</a:t>
            </a:r>
            <a:r>
              <a:rPr lang="en-US" sz="1400" smtClean="0"/>
              <a:t>x1&lt;2 </a:t>
            </a:r>
            <a:r>
              <a:rPr lang="en-US" sz="1400"/>
              <a:t>and </a:t>
            </a:r>
            <a:r>
              <a:rPr lang="en-US" sz="1400" smtClean="0"/>
              <a:t>x2&lt;3) </a:t>
            </a:r>
            <a:endParaRPr lang="pl-PL" sz="140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4405868"/>
            <a:ext cx="3337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then </a:t>
            </a:r>
            <a:r>
              <a:rPr lang="en-US" sz="1400" smtClean="0">
                <a:solidFill>
                  <a:srgbClr val="FF0000"/>
                </a:solidFill>
              </a:rPr>
              <a:t>czerwony </a:t>
            </a:r>
            <a:r>
              <a:rPr lang="en-US" sz="1400" smtClean="0"/>
              <a:t>else </a:t>
            </a:r>
            <a:r>
              <a:rPr lang="en-US" sz="1400" smtClean="0">
                <a:solidFill>
                  <a:srgbClr val="0070C0"/>
                </a:solidFill>
              </a:rPr>
              <a:t>niebieski.</a:t>
            </a:r>
            <a:endParaRPr lang="pl-PL" sz="140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4040108"/>
            <a:ext cx="247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or </a:t>
            </a:r>
            <a:r>
              <a:rPr lang="en-US" sz="1400"/>
              <a:t>(</a:t>
            </a:r>
            <a:r>
              <a:rPr lang="en-US" sz="1400" smtClean="0"/>
              <a:t>x1&lt;4 </a:t>
            </a:r>
            <a:r>
              <a:rPr lang="en-US" sz="1400"/>
              <a:t>and </a:t>
            </a:r>
            <a:r>
              <a:rPr lang="en-US" sz="1400" smtClean="0"/>
              <a:t>x2&lt;1)</a:t>
            </a:r>
            <a:endParaRPr lang="pl-PL" sz="1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3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289" y="0"/>
            <a:ext cx="8764321" cy="89535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Reguły rozmyte 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(fuzzy rules)</a:t>
            </a:r>
            <a:endParaRPr lang="en-US" sz="32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42950"/>
            <a:ext cx="4587360" cy="2016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2759653"/>
            <a:ext cx="4434960" cy="16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96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289" y="0"/>
            <a:ext cx="8764321" cy="89535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Reguły N-of-M</a:t>
            </a: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47750"/>
            <a:ext cx="3322829" cy="310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282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289" y="0"/>
            <a:ext cx="8764321" cy="89535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Reguły prototypowe</a:t>
            </a: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409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1950"/>
            <a:ext cx="247560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467" y="3834250"/>
            <a:ext cx="1332466" cy="947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12358" y="219075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Pies?</a:t>
            </a:r>
            <a:endParaRPr lang="pl-PL" sz="2800">
              <a:solidFill>
                <a:schemeClr val="accent2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2954968">
            <a:off x="5349629" y="2523288"/>
            <a:ext cx="276618" cy="882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Down Arrow 5"/>
          <p:cNvSpPr/>
          <p:nvPr/>
        </p:nvSpPr>
        <p:spPr>
          <a:xfrm>
            <a:off x="6241542" y="2713970"/>
            <a:ext cx="24231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Down Arrow 10"/>
          <p:cNvSpPr/>
          <p:nvPr/>
        </p:nvSpPr>
        <p:spPr>
          <a:xfrm rot="19230285">
            <a:off x="7085099" y="2537810"/>
            <a:ext cx="276618" cy="754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52" y="3389626"/>
            <a:ext cx="956948" cy="1391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77950"/>
            <a:ext cx="977395" cy="13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02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38600" y="128271"/>
            <a:ext cx="5105400" cy="4400550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Reguły opisane równaniami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4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40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800" smtClean="0">
                <a:solidFill>
                  <a:schemeClr val="tx1"/>
                </a:solidFill>
              </a:rPr>
              <a:t>y= a*x*x + b*x +c</a:t>
            </a:r>
            <a:br>
              <a:rPr lang="en-US" sz="1800" smtClean="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/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4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40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800" smtClean="0">
                <a:solidFill>
                  <a:schemeClr val="bg2">
                    <a:lumMod val="50000"/>
                  </a:schemeClr>
                </a:solidFill>
              </a:rPr>
              <a:t>Reguły pierwszego rzędu 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4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40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800" smtClean="0">
                <a:solidFill>
                  <a:schemeClr val="tx1"/>
                </a:solidFill>
              </a:rPr>
              <a:t>if Ojciec(x,y) &amp; plec(y) = kobieta </a:t>
            </a:r>
            <a:br>
              <a:rPr lang="en-US" sz="1800" smtClean="0">
                <a:solidFill>
                  <a:schemeClr val="tx1"/>
                </a:solidFill>
              </a:rPr>
            </a:br>
            <a:r>
              <a:rPr lang="en-US" sz="1800" smtClean="0">
                <a:solidFill>
                  <a:schemeClr val="tx1"/>
                </a:solidFill>
              </a:rPr>
              <a:t>  to Córka(y,x)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smtClean="0">
                <a:solidFill>
                  <a:schemeClr val="bg1"/>
                </a:solidFill>
              </a:rPr>
              <a:t>Reguły logiczne: jak wydobyć i zrozumieć wiedzę 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2753077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27820</TotalTime>
  <Words>1083</Words>
  <Application>Microsoft Office PowerPoint</Application>
  <PresentationFormat>On-screen Show (16:9)</PresentationFormat>
  <Paragraphs>241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Concourse</vt:lpstr>
      <vt:lpstr>Visio.Drawing.6</vt:lpstr>
      <vt:lpstr>PowerPoint Presentation</vt:lpstr>
      <vt:lpstr>Plan Prezentacji</vt:lpstr>
      <vt:lpstr>Formy reguł logicznych </vt:lpstr>
      <vt:lpstr>Reguły ostre i skośne (crisp and oblique rules)</vt:lpstr>
      <vt:lpstr>Reguły ostre i skośne (crisp and oblique rules)</vt:lpstr>
      <vt:lpstr>Reguły rozmyte (fuzzy rules)</vt:lpstr>
      <vt:lpstr>Reguły N-of-M</vt:lpstr>
      <vt:lpstr>Reguły prototypowe</vt:lpstr>
      <vt:lpstr>Reguły opisane równaniami  y= a*x*x + b*x +c    Reguły pierwszego rzędu   if Ojciec(x,y) &amp; plec(y) = kobieta    to Córka(y,x)</vt:lpstr>
      <vt:lpstr>Dokładność a łatwość generowania reguł  z modeli klasyfikacyjnych </vt:lpstr>
      <vt:lpstr>Dokładność kontra łatwość generowania reguł  z modeli klasyfikacyjnych </vt:lpstr>
      <vt:lpstr>Metody pedagogiczne i dekompozycyjne </vt:lpstr>
      <vt:lpstr>Systemy bezpośrednio generujące reguły </vt:lpstr>
      <vt:lpstr>Sekwencyjne Pokrywanie (Sequential Covering)</vt:lpstr>
      <vt:lpstr>Drzewa decyzyjne: ID3 + C4.5</vt:lpstr>
      <vt:lpstr>Reguły prototypowe</vt:lpstr>
      <vt:lpstr>Reguły prototypowe</vt:lpstr>
      <vt:lpstr>Reguły prototypowe</vt:lpstr>
      <vt:lpstr>Systemy nie generujące bezpośrednio reguł na przykładzie sieci neuronowych</vt:lpstr>
      <vt:lpstr> Reguły dekompozycyjne dla klasyfikacji – standardowa sieć MLP </vt:lpstr>
      <vt:lpstr> Reguły dekompozycyjne dla klasyfikacji – sieć SMLP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Reguły dekompozycyjne dla klasyfikacji – zmodyfikowana sieć MLP </vt:lpstr>
      <vt:lpstr> Reguły pedagogiczne dla klasyfikacji </vt:lpstr>
      <vt:lpstr> Reguły dekompozycyjne dla regresji – standardowa sieć MLP </vt:lpstr>
      <vt:lpstr> Reguły dekompozycyjne dla regresji – zmodyfikowana sieć MLP </vt:lpstr>
      <vt:lpstr> Reguły pedagogiczne dla regresji </vt:lpstr>
      <vt:lpstr>Generowanie reguł z komitetów</vt:lpstr>
      <vt:lpstr>Generowanie reguł z komitetów</vt:lpstr>
      <vt:lpstr>Generowanie reguł z komitetów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Inteligentne oprogramowanie  z wykorzystaniem  SQL Server Data Mining</dc:title>
  <dc:creator>Mirek</dc:creator>
  <cp:lastModifiedBy>mirek</cp:lastModifiedBy>
  <cp:revision>380</cp:revision>
  <cp:lastPrinted>2015-07-10T17:08:21Z</cp:lastPrinted>
  <dcterms:created xsi:type="dcterms:W3CDTF">2014-12-23T19:46:43Z</dcterms:created>
  <dcterms:modified xsi:type="dcterms:W3CDTF">2016-01-05T13:59:37Z</dcterms:modified>
</cp:coreProperties>
</file>